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308" r:id="rId3"/>
    <p:sldId id="304" r:id="rId4"/>
    <p:sldId id="316" r:id="rId5"/>
    <p:sldId id="282" r:id="rId6"/>
    <p:sldId id="315" r:id="rId7"/>
    <p:sldId id="325" r:id="rId8"/>
    <p:sldId id="326" r:id="rId9"/>
    <p:sldId id="327" r:id="rId10"/>
    <p:sldId id="328" r:id="rId11"/>
    <p:sldId id="33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6"/>
    <p:restoredTop sz="94729"/>
  </p:normalViewPr>
  <p:slideViewPr>
    <p:cSldViewPr snapToGrid="0">
      <p:cViewPr varScale="1">
        <p:scale>
          <a:sx n="109" d="100"/>
          <a:sy n="109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71B1D-738E-4B4B-AC22-31E404CDC0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C841111-7AE4-4843-810E-6FC84E7F53BE}">
      <dgm:prSet phldrT="[Text]"/>
      <dgm:spPr/>
      <dgm:t>
        <a:bodyPr/>
        <a:lstStyle/>
        <a:p>
          <a:r>
            <a:rPr lang="en-US" dirty="0" err="1">
              <a:latin typeface="Amplitude Black" panose="02000603040000020004" pitchFamily="50" charset="0"/>
            </a:rPr>
            <a:t>Seura</a:t>
          </a:r>
          <a:endParaRPr lang="en-FI" dirty="0">
            <a:latin typeface="Amplitude Black" panose="02000603040000020004" pitchFamily="50" charset="0"/>
          </a:endParaRPr>
        </a:p>
      </dgm:t>
    </dgm:pt>
    <dgm:pt modelId="{0CC18AF4-36E1-4144-A077-D57A4EB890AF}" type="parTrans" cxnId="{0B162D05-3EE2-4583-B3AE-CED99983D896}">
      <dgm:prSet/>
      <dgm:spPr/>
      <dgm:t>
        <a:bodyPr/>
        <a:lstStyle/>
        <a:p>
          <a:endParaRPr lang="en-FI">
            <a:latin typeface="Amplitude Black" panose="02000603040000020004" pitchFamily="50" charset="0"/>
          </a:endParaRPr>
        </a:p>
      </dgm:t>
    </dgm:pt>
    <dgm:pt modelId="{C64677AE-FF18-4513-BD64-172209B08ED1}" type="sibTrans" cxnId="{0B162D05-3EE2-4583-B3AE-CED99983D896}">
      <dgm:prSet/>
      <dgm:spPr/>
      <dgm:t>
        <a:bodyPr/>
        <a:lstStyle/>
        <a:p>
          <a:endParaRPr lang="en-FI">
            <a:latin typeface="Amplitude Black" panose="02000603040000020004" pitchFamily="50" charset="0"/>
          </a:endParaRPr>
        </a:p>
      </dgm:t>
    </dgm:pt>
    <dgm:pt modelId="{B973E034-D418-474B-B549-362170F7403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Amplitude Black" panose="02000603040000020004" pitchFamily="50" charset="0"/>
            </a:rPr>
            <a:t>Palveluorganisaatio</a:t>
          </a:r>
          <a:endParaRPr lang="en-FI" dirty="0">
            <a:latin typeface="Amplitude Black" panose="02000603040000020004" pitchFamily="50" charset="0"/>
          </a:endParaRPr>
        </a:p>
      </dgm:t>
    </dgm:pt>
    <dgm:pt modelId="{01B77284-0AA0-42F6-A4AE-E8CB7CEEA1FC}" type="parTrans" cxnId="{30C013C3-10CC-423E-9E51-0914A4BC8990}">
      <dgm:prSet/>
      <dgm:spPr/>
      <dgm:t>
        <a:bodyPr/>
        <a:lstStyle/>
        <a:p>
          <a:endParaRPr lang="en-FI">
            <a:latin typeface="Amplitude Black" panose="02000603040000020004" pitchFamily="50" charset="0"/>
          </a:endParaRPr>
        </a:p>
      </dgm:t>
    </dgm:pt>
    <dgm:pt modelId="{8FA51AF8-55E0-4A6E-A4EB-86E3FD5E91FF}" type="sibTrans" cxnId="{30C013C3-10CC-423E-9E51-0914A4BC8990}">
      <dgm:prSet/>
      <dgm:spPr/>
      <dgm:t>
        <a:bodyPr/>
        <a:lstStyle/>
        <a:p>
          <a:endParaRPr lang="en-FI">
            <a:latin typeface="Amplitude Black" panose="02000603040000020004" pitchFamily="50" charset="0"/>
          </a:endParaRPr>
        </a:p>
      </dgm:t>
    </dgm:pt>
    <dgm:pt modelId="{CB00C20D-BD45-4667-939E-A56A82FAE4AD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Amplitude Black" panose="02000603040000020004" pitchFamily="50" charset="0"/>
            </a:rPr>
            <a:t>Toimintaympäristö</a:t>
          </a:r>
          <a:endParaRPr lang="en-FI" dirty="0">
            <a:latin typeface="Amplitude Black" panose="02000603040000020004" pitchFamily="50" charset="0"/>
          </a:endParaRPr>
        </a:p>
      </dgm:t>
    </dgm:pt>
    <dgm:pt modelId="{DCBA3776-58D4-47B9-89DB-AAA3D0D7FD22}" type="parTrans" cxnId="{3CAC1C9C-5C09-49E2-BCBE-CEFF2B035793}">
      <dgm:prSet/>
      <dgm:spPr/>
      <dgm:t>
        <a:bodyPr/>
        <a:lstStyle/>
        <a:p>
          <a:endParaRPr lang="en-FI">
            <a:latin typeface="Amplitude Black" panose="02000603040000020004" pitchFamily="50" charset="0"/>
          </a:endParaRPr>
        </a:p>
      </dgm:t>
    </dgm:pt>
    <dgm:pt modelId="{2563D803-9B8B-4B06-AD0C-628EA847FA58}" type="sibTrans" cxnId="{3CAC1C9C-5C09-49E2-BCBE-CEFF2B035793}">
      <dgm:prSet/>
      <dgm:spPr/>
      <dgm:t>
        <a:bodyPr/>
        <a:lstStyle/>
        <a:p>
          <a:endParaRPr lang="en-FI">
            <a:latin typeface="Amplitude Black" panose="02000603040000020004" pitchFamily="50" charset="0"/>
          </a:endParaRPr>
        </a:p>
      </dgm:t>
    </dgm:pt>
    <dgm:pt modelId="{D4F4B287-91AD-4BCF-B6F9-24E6AB936417}" type="pres">
      <dgm:prSet presAssocID="{87C71B1D-738E-4B4B-AC22-31E404CDC079}" presName="linearFlow" presStyleCnt="0">
        <dgm:presLayoutVars>
          <dgm:resizeHandles val="exact"/>
        </dgm:presLayoutVars>
      </dgm:prSet>
      <dgm:spPr/>
    </dgm:pt>
    <dgm:pt modelId="{CFE40AD3-8DB8-49E9-A549-7BDD2138F47C}" type="pres">
      <dgm:prSet presAssocID="{1C841111-7AE4-4843-810E-6FC84E7F53BE}" presName="node" presStyleLbl="node1" presStyleIdx="0" presStyleCnt="3">
        <dgm:presLayoutVars>
          <dgm:bulletEnabled val="1"/>
        </dgm:presLayoutVars>
      </dgm:prSet>
      <dgm:spPr/>
    </dgm:pt>
    <dgm:pt modelId="{2413797B-C96D-4CF9-88C9-239110A35E56}" type="pres">
      <dgm:prSet presAssocID="{C64677AE-FF18-4513-BD64-172209B08ED1}" presName="sibTrans" presStyleLbl="sibTrans2D1" presStyleIdx="0" presStyleCnt="2"/>
      <dgm:spPr/>
    </dgm:pt>
    <dgm:pt modelId="{DA6B2DBC-D181-40BC-91FB-F271EDDEC4B2}" type="pres">
      <dgm:prSet presAssocID="{C64677AE-FF18-4513-BD64-172209B08ED1}" presName="connectorText" presStyleLbl="sibTrans2D1" presStyleIdx="0" presStyleCnt="2"/>
      <dgm:spPr/>
    </dgm:pt>
    <dgm:pt modelId="{031DD53C-3A88-4D19-AFBC-ADB4F23F35D7}" type="pres">
      <dgm:prSet presAssocID="{B973E034-D418-474B-B549-362170F74037}" presName="node" presStyleLbl="node1" presStyleIdx="1" presStyleCnt="3" custScaleX="156152">
        <dgm:presLayoutVars>
          <dgm:bulletEnabled val="1"/>
        </dgm:presLayoutVars>
      </dgm:prSet>
      <dgm:spPr/>
    </dgm:pt>
    <dgm:pt modelId="{DFCC28A1-7040-42F1-AFE3-9767F94685D6}" type="pres">
      <dgm:prSet presAssocID="{8FA51AF8-55E0-4A6E-A4EB-86E3FD5E91FF}" presName="sibTrans" presStyleLbl="sibTrans2D1" presStyleIdx="1" presStyleCnt="2"/>
      <dgm:spPr/>
    </dgm:pt>
    <dgm:pt modelId="{E55F2773-EB18-423F-9AD4-8516116FF1D0}" type="pres">
      <dgm:prSet presAssocID="{8FA51AF8-55E0-4A6E-A4EB-86E3FD5E91FF}" presName="connectorText" presStyleLbl="sibTrans2D1" presStyleIdx="1" presStyleCnt="2"/>
      <dgm:spPr/>
    </dgm:pt>
    <dgm:pt modelId="{CD2C3785-7F72-4B79-A2E5-4F761C06749F}" type="pres">
      <dgm:prSet presAssocID="{CB00C20D-BD45-4667-939E-A56A82FAE4AD}" presName="node" presStyleLbl="node1" presStyleIdx="2" presStyleCnt="3" custScaleX="366550">
        <dgm:presLayoutVars>
          <dgm:bulletEnabled val="1"/>
        </dgm:presLayoutVars>
      </dgm:prSet>
      <dgm:spPr/>
    </dgm:pt>
  </dgm:ptLst>
  <dgm:cxnLst>
    <dgm:cxn modelId="{0B162D05-3EE2-4583-B3AE-CED99983D896}" srcId="{87C71B1D-738E-4B4B-AC22-31E404CDC079}" destId="{1C841111-7AE4-4843-810E-6FC84E7F53BE}" srcOrd="0" destOrd="0" parTransId="{0CC18AF4-36E1-4144-A077-D57A4EB890AF}" sibTransId="{C64677AE-FF18-4513-BD64-172209B08ED1}"/>
    <dgm:cxn modelId="{FEDA3C63-2F84-4EA2-89F5-D34685944F57}" type="presOf" srcId="{87C71B1D-738E-4B4B-AC22-31E404CDC079}" destId="{D4F4B287-91AD-4BCF-B6F9-24E6AB936417}" srcOrd="0" destOrd="0" presId="urn:microsoft.com/office/officeart/2005/8/layout/process2"/>
    <dgm:cxn modelId="{C240BE73-B7D8-4FC0-BD46-1B7AAF786CE6}" type="presOf" srcId="{C64677AE-FF18-4513-BD64-172209B08ED1}" destId="{DA6B2DBC-D181-40BC-91FB-F271EDDEC4B2}" srcOrd="1" destOrd="0" presId="urn:microsoft.com/office/officeart/2005/8/layout/process2"/>
    <dgm:cxn modelId="{3CAC1C9C-5C09-49E2-BCBE-CEFF2B035793}" srcId="{87C71B1D-738E-4B4B-AC22-31E404CDC079}" destId="{CB00C20D-BD45-4667-939E-A56A82FAE4AD}" srcOrd="2" destOrd="0" parTransId="{DCBA3776-58D4-47B9-89DB-AAA3D0D7FD22}" sibTransId="{2563D803-9B8B-4B06-AD0C-628EA847FA58}"/>
    <dgm:cxn modelId="{6F2A05B4-2378-45DF-BCBC-1544F77D4F9E}" type="presOf" srcId="{8FA51AF8-55E0-4A6E-A4EB-86E3FD5E91FF}" destId="{E55F2773-EB18-423F-9AD4-8516116FF1D0}" srcOrd="1" destOrd="0" presId="urn:microsoft.com/office/officeart/2005/8/layout/process2"/>
    <dgm:cxn modelId="{30C013C3-10CC-423E-9E51-0914A4BC8990}" srcId="{87C71B1D-738E-4B4B-AC22-31E404CDC079}" destId="{B973E034-D418-474B-B549-362170F74037}" srcOrd="1" destOrd="0" parTransId="{01B77284-0AA0-42F6-A4AE-E8CB7CEEA1FC}" sibTransId="{8FA51AF8-55E0-4A6E-A4EB-86E3FD5E91FF}"/>
    <dgm:cxn modelId="{CE0415C3-4810-4B79-A549-6C176B807CD9}" type="presOf" srcId="{8FA51AF8-55E0-4A6E-A4EB-86E3FD5E91FF}" destId="{DFCC28A1-7040-42F1-AFE3-9767F94685D6}" srcOrd="0" destOrd="0" presId="urn:microsoft.com/office/officeart/2005/8/layout/process2"/>
    <dgm:cxn modelId="{959D11CB-815C-4CC8-B40F-66741ED780C2}" type="presOf" srcId="{B973E034-D418-474B-B549-362170F74037}" destId="{031DD53C-3A88-4D19-AFBC-ADB4F23F35D7}" srcOrd="0" destOrd="0" presId="urn:microsoft.com/office/officeart/2005/8/layout/process2"/>
    <dgm:cxn modelId="{B7342DE4-08C6-45C8-9228-B743727FA1F2}" type="presOf" srcId="{C64677AE-FF18-4513-BD64-172209B08ED1}" destId="{2413797B-C96D-4CF9-88C9-239110A35E56}" srcOrd="0" destOrd="0" presId="urn:microsoft.com/office/officeart/2005/8/layout/process2"/>
    <dgm:cxn modelId="{BCD08DE8-3B60-495D-9DE4-5B98D0ABF8B2}" type="presOf" srcId="{CB00C20D-BD45-4667-939E-A56A82FAE4AD}" destId="{CD2C3785-7F72-4B79-A2E5-4F761C06749F}" srcOrd="0" destOrd="0" presId="urn:microsoft.com/office/officeart/2005/8/layout/process2"/>
    <dgm:cxn modelId="{67C529FB-FA5E-485F-97C6-7E4C3284F9CF}" type="presOf" srcId="{1C841111-7AE4-4843-810E-6FC84E7F53BE}" destId="{CFE40AD3-8DB8-49E9-A549-7BDD2138F47C}" srcOrd="0" destOrd="0" presId="urn:microsoft.com/office/officeart/2005/8/layout/process2"/>
    <dgm:cxn modelId="{7D30694B-CDCE-4C1C-A9D8-E12239741E30}" type="presParOf" srcId="{D4F4B287-91AD-4BCF-B6F9-24E6AB936417}" destId="{CFE40AD3-8DB8-49E9-A549-7BDD2138F47C}" srcOrd="0" destOrd="0" presId="urn:microsoft.com/office/officeart/2005/8/layout/process2"/>
    <dgm:cxn modelId="{F9CD0124-D6F4-47E1-8F97-59C27D182D0A}" type="presParOf" srcId="{D4F4B287-91AD-4BCF-B6F9-24E6AB936417}" destId="{2413797B-C96D-4CF9-88C9-239110A35E56}" srcOrd="1" destOrd="0" presId="urn:microsoft.com/office/officeart/2005/8/layout/process2"/>
    <dgm:cxn modelId="{8DF6830C-71E8-4AB6-8C13-DAC45133889C}" type="presParOf" srcId="{2413797B-C96D-4CF9-88C9-239110A35E56}" destId="{DA6B2DBC-D181-40BC-91FB-F271EDDEC4B2}" srcOrd="0" destOrd="0" presId="urn:microsoft.com/office/officeart/2005/8/layout/process2"/>
    <dgm:cxn modelId="{E11AB1F4-7BB5-4FDB-BF3D-EEAA7C4A365D}" type="presParOf" srcId="{D4F4B287-91AD-4BCF-B6F9-24E6AB936417}" destId="{031DD53C-3A88-4D19-AFBC-ADB4F23F35D7}" srcOrd="2" destOrd="0" presId="urn:microsoft.com/office/officeart/2005/8/layout/process2"/>
    <dgm:cxn modelId="{3B24F6D2-7DD6-4255-81C8-92AB3D4DBE24}" type="presParOf" srcId="{D4F4B287-91AD-4BCF-B6F9-24E6AB936417}" destId="{DFCC28A1-7040-42F1-AFE3-9767F94685D6}" srcOrd="3" destOrd="0" presId="urn:microsoft.com/office/officeart/2005/8/layout/process2"/>
    <dgm:cxn modelId="{63C4D66A-A2B6-48E4-BD02-25A20025ABE1}" type="presParOf" srcId="{DFCC28A1-7040-42F1-AFE3-9767F94685D6}" destId="{E55F2773-EB18-423F-9AD4-8516116FF1D0}" srcOrd="0" destOrd="0" presId="urn:microsoft.com/office/officeart/2005/8/layout/process2"/>
    <dgm:cxn modelId="{E67363DC-46D1-4ADF-A7AF-985DFA30875E}" type="presParOf" srcId="{D4F4B287-91AD-4BCF-B6F9-24E6AB936417}" destId="{CD2C3785-7F72-4B79-A2E5-4F761C06749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40AD3-8DB8-49E9-A549-7BDD2138F47C}">
      <dsp:nvSpPr>
        <dsp:cNvPr id="0" name=""/>
        <dsp:cNvSpPr/>
      </dsp:nvSpPr>
      <dsp:spPr>
        <a:xfrm>
          <a:off x="3945334" y="0"/>
          <a:ext cx="1893093" cy="105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Amplitude Black" panose="02000603040000020004" pitchFamily="50" charset="0"/>
            </a:rPr>
            <a:t>Seura</a:t>
          </a:r>
          <a:endParaRPr lang="en-FI" sz="2300" kern="1200" dirty="0">
            <a:latin typeface="Amplitude Black" panose="02000603040000020004" pitchFamily="50" charset="0"/>
          </a:endParaRPr>
        </a:p>
      </dsp:txBody>
      <dsp:txXfrm>
        <a:off x="3976138" y="30804"/>
        <a:ext cx="1831485" cy="990110"/>
      </dsp:txXfrm>
    </dsp:sp>
    <dsp:sp modelId="{2413797B-C96D-4CF9-88C9-239110A35E56}">
      <dsp:nvSpPr>
        <dsp:cNvPr id="0" name=""/>
        <dsp:cNvSpPr/>
      </dsp:nvSpPr>
      <dsp:spPr>
        <a:xfrm rot="5400000">
          <a:off x="4694684" y="1078011"/>
          <a:ext cx="394394" cy="473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I" sz="1700" kern="1200">
            <a:latin typeface="Amplitude Black" panose="02000603040000020004" pitchFamily="50" charset="0"/>
          </a:endParaRPr>
        </a:p>
      </dsp:txBody>
      <dsp:txXfrm rot="-5400000">
        <a:off x="4749900" y="1117450"/>
        <a:ext cx="283963" cy="276076"/>
      </dsp:txXfrm>
    </dsp:sp>
    <dsp:sp modelId="{031DD53C-3A88-4D19-AFBC-ADB4F23F35D7}">
      <dsp:nvSpPr>
        <dsp:cNvPr id="0" name=""/>
        <dsp:cNvSpPr/>
      </dsp:nvSpPr>
      <dsp:spPr>
        <a:xfrm>
          <a:off x="3413829" y="1577578"/>
          <a:ext cx="2956103" cy="105171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mplitude Black" panose="02000603040000020004" pitchFamily="50" charset="0"/>
            </a:rPr>
            <a:t>Palveluorganisaatio</a:t>
          </a:r>
          <a:endParaRPr lang="en-FI" sz="2200" kern="1200" dirty="0">
            <a:latin typeface="Amplitude Black" panose="02000603040000020004" pitchFamily="50" charset="0"/>
          </a:endParaRPr>
        </a:p>
      </dsp:txBody>
      <dsp:txXfrm>
        <a:off x="3444633" y="1608382"/>
        <a:ext cx="2894495" cy="990110"/>
      </dsp:txXfrm>
    </dsp:sp>
    <dsp:sp modelId="{DFCC28A1-7040-42F1-AFE3-9767F94685D6}">
      <dsp:nvSpPr>
        <dsp:cNvPr id="0" name=""/>
        <dsp:cNvSpPr/>
      </dsp:nvSpPr>
      <dsp:spPr>
        <a:xfrm rot="5400000">
          <a:off x="4694684" y="2655589"/>
          <a:ext cx="394394" cy="473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I" sz="1700" kern="1200">
            <a:latin typeface="Amplitude Black" panose="02000603040000020004" pitchFamily="50" charset="0"/>
          </a:endParaRPr>
        </a:p>
      </dsp:txBody>
      <dsp:txXfrm rot="-5400000">
        <a:off x="4749900" y="2695028"/>
        <a:ext cx="283963" cy="276076"/>
      </dsp:txXfrm>
    </dsp:sp>
    <dsp:sp modelId="{CD2C3785-7F72-4B79-A2E5-4F761C06749F}">
      <dsp:nvSpPr>
        <dsp:cNvPr id="0" name=""/>
        <dsp:cNvSpPr/>
      </dsp:nvSpPr>
      <dsp:spPr>
        <a:xfrm>
          <a:off x="1422313" y="3155156"/>
          <a:ext cx="6939135" cy="105171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mplitude Black" panose="02000603040000020004" pitchFamily="50" charset="0"/>
            </a:rPr>
            <a:t>Toimintaympäristö</a:t>
          </a:r>
          <a:endParaRPr lang="en-FI" sz="2200" kern="1200" dirty="0">
            <a:latin typeface="Amplitude Black" panose="02000603040000020004" pitchFamily="50" charset="0"/>
          </a:endParaRPr>
        </a:p>
      </dsp:txBody>
      <dsp:txXfrm>
        <a:off x="1453117" y="3185960"/>
        <a:ext cx="6877527" cy="99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819F-9939-8844-BB89-B838289337EE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AFB6-691A-DA4B-9643-2F6341D4D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84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Tavoiteorienteetatioteoria -&gt; tavoitteet ohjaavat tekemistä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6AFB6-691A-DA4B-9643-2F6341D4DA2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7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675" y="344245"/>
            <a:ext cx="11482649" cy="618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b="1" i="0" spc="150" baseline="0">
                <a:solidFill>
                  <a:schemeClr val="bg2"/>
                </a:solidFill>
                <a:latin typeface="Amplitude Ultra" panose="02000606040000020004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137776"/>
            <a:ext cx="300089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4.12.2024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137776"/>
            <a:ext cx="5044440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137776"/>
            <a:ext cx="94626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48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9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9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74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3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4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2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3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83" y="284176"/>
            <a:ext cx="11693563" cy="6289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208699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4.12.2024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208699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208699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33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i="0" kern="1200" cap="all" baseline="0">
          <a:solidFill>
            <a:schemeClr val="bg2"/>
          </a:solidFill>
          <a:latin typeface="Amplitude Ultra" panose="02000606040000020004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3593A600-8F5C-4F8F-B036-88EB3DC7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53" y="964692"/>
            <a:ext cx="8638674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166598-79B9-4B72-9D93-B3456ACB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Valmentajan edut ja velvollisuudet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129F9F-C3C5-43CA-954C-50D53C9A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51" y="1792936"/>
            <a:ext cx="9529657" cy="4206240"/>
          </a:xfrm>
        </p:spPr>
        <p:txBody>
          <a:bodyPr>
            <a:normAutofit fontScale="62500" lnSpcReduction="20000"/>
          </a:bodyPr>
          <a:lstStyle/>
          <a:p>
            <a:r>
              <a:rPr lang="fi-FI" altLang="fi-FI" sz="2300" dirty="0">
                <a:latin typeface="Amplitude Regular" panose="02000606040000020004" pitchFamily="50" charset="0"/>
                <a:cs typeface="Arial" panose="020B0604020202020204" pitchFamily="34" charset="0"/>
              </a:rPr>
              <a:t>Edut edellyttäen vähintään 2h viikossa säännöllistä harjoituksen ohjaamista / harjoituskausi</a:t>
            </a:r>
          </a:p>
          <a:p>
            <a:endParaRPr lang="fi-FI" altLang="fi-FI" sz="2300" dirty="0">
              <a:latin typeface="Amplitude Regular" panose="02000606040000020004" pitchFamily="50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Harjoitteluoikeus kaikissa ryhmissä (henkilökohtainen)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Kulukorvaukset harjoitusten ohjauksista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Mahdollisuus käyttää salia omaan harjoitteluun (salikalenterin salliessa)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Taukotilojen käyttö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Varustesäilytys salilla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Koulutukset (sisäiset ja ulkoiset, sovitaan aina erikseen)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Alennus punttisalille</a:t>
            </a:r>
          </a:p>
          <a:p>
            <a:r>
              <a:rPr lang="fi-FI" altLang="fi-FI" sz="2300" dirty="0">
                <a:latin typeface="Amplitude Regular" panose="02000606040000020004" pitchFamily="50" charset="0"/>
                <a:cs typeface="Arial" panose="020B0604020202020204" pitchFamily="34" charset="0"/>
              </a:rPr>
              <a:t>Velvollisuudet</a:t>
            </a:r>
          </a:p>
          <a:p>
            <a:r>
              <a:rPr lang="fi-FI" altLang="fi-FI" sz="2300" dirty="0">
                <a:latin typeface="Amplitude Regular" panose="02000606040000020004" pitchFamily="50" charset="0"/>
                <a:cs typeface="Arial" panose="020B0604020202020204" pitchFamily="34" charset="0"/>
              </a:rPr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Valmennussuunnitelmien noudattaminen ja harjoitusten suunnittelu niiden mukaan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Omien tuuraustarpeiden hoitaminen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Valmentajakoulutuksen käyminen ja omien valmennustaitojen ylläpito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Pitää huolta, että omissa ryhmissä noudatetaan yleisiä käyttäytymissääntöjä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i-FI" altLang="fi-FI" sz="2300" b="0" dirty="0">
                <a:latin typeface="Amplitude Regular" panose="02000606040000020004" pitchFamily="50" charset="0"/>
                <a:cs typeface="Arial" panose="020B0604020202020204" pitchFamily="34" charset="0"/>
              </a:rPr>
              <a:t>Pitää kirjaa omista valmennuksista </a:t>
            </a:r>
          </a:p>
          <a:p>
            <a:endParaRPr lang="fi-FI" dirty="0"/>
          </a:p>
        </p:txBody>
      </p:sp>
      <p:pic>
        <p:nvPicPr>
          <p:cNvPr id="5" name="Kuva 4" descr="Kuva, joka sisältää kohteen sisä&#10;&#10;Kuvaus luotu automaattisesti">
            <a:extLst>
              <a:ext uri="{FF2B5EF4-FFF2-40B4-BE49-F238E27FC236}">
                <a16:creationId xmlns:a16="http://schemas.microsoft.com/office/drawing/2014/main" id="{87C7DE3B-D995-401E-B7E2-A7BBC4C99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1252" y="2950462"/>
            <a:ext cx="3986783" cy="26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5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28B81-E87F-4420-81C9-683E19A4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Valmentajan tuki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78C9CC-52E1-43E4-89B0-8B4740EA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67" y="1719072"/>
            <a:ext cx="9784080" cy="4206240"/>
          </a:xfrm>
        </p:spPr>
        <p:txBody>
          <a:bodyPr/>
          <a:lstStyle/>
          <a:p>
            <a:r>
              <a:rPr lang="fi-FI" dirty="0"/>
              <a:t>Seurakoulutukset </a:t>
            </a:r>
          </a:p>
          <a:p>
            <a:pPr lvl="1"/>
            <a:r>
              <a:rPr lang="fi-FI" dirty="0"/>
              <a:t>1- ja 2-taso </a:t>
            </a:r>
          </a:p>
          <a:p>
            <a:r>
              <a:rPr lang="fi-FI" dirty="0"/>
              <a:t>Ohjaajapäivät </a:t>
            </a:r>
          </a:p>
          <a:p>
            <a:pPr lvl="1"/>
            <a:r>
              <a:rPr lang="fi-FI" dirty="0"/>
              <a:t>Kauden alussa</a:t>
            </a:r>
          </a:p>
          <a:p>
            <a:pPr lvl="1"/>
            <a:r>
              <a:rPr lang="fi-FI" dirty="0"/>
              <a:t>Pikkujoulut ja muut kokoontumiset</a:t>
            </a:r>
          </a:p>
          <a:p>
            <a:r>
              <a:rPr lang="fi-FI" dirty="0"/>
              <a:t>Toiminnanjohtaja</a:t>
            </a:r>
          </a:p>
          <a:p>
            <a:pPr lvl="1"/>
            <a:r>
              <a:rPr lang="fi-FI" dirty="0"/>
              <a:t>Valmentajien koulutus </a:t>
            </a:r>
          </a:p>
          <a:p>
            <a:pPr lvl="1"/>
            <a:r>
              <a:rPr lang="fi-FI" dirty="0"/>
              <a:t>Käytännön asiat ja tuki </a:t>
            </a:r>
          </a:p>
          <a:p>
            <a:r>
              <a:rPr lang="fi-FI" dirty="0"/>
              <a:t>Materiaalit </a:t>
            </a:r>
          </a:p>
          <a:p>
            <a:pPr lvl="1"/>
            <a:r>
              <a:rPr lang="fi-FI" dirty="0"/>
              <a:t>Toimintatavat ja ohjeet </a:t>
            </a:r>
          </a:p>
        </p:txBody>
      </p:sp>
      <p:pic>
        <p:nvPicPr>
          <p:cNvPr id="7" name="Kuva 6" descr="Kuva, joka sisältää kohteen henkilö, verho, sisä&#10;&#10;Kuvaus luotu automaattisesti">
            <a:extLst>
              <a:ext uri="{FF2B5EF4-FFF2-40B4-BE49-F238E27FC236}">
                <a16:creationId xmlns:a16="http://schemas.microsoft.com/office/drawing/2014/main" id="{1A62BA98-6584-452F-B4A0-BACFBD37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07" y="2457890"/>
            <a:ext cx="5660619" cy="37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0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B8260B7-7D32-8C4B-94AF-628486A855F2}"/>
              </a:ext>
            </a:extLst>
          </p:cNvPr>
          <p:cNvSpPr txBox="1">
            <a:spLocks/>
          </p:cNvSpPr>
          <p:nvPr/>
        </p:nvSpPr>
        <p:spPr>
          <a:xfrm>
            <a:off x="235527" y="2730734"/>
            <a:ext cx="11711247" cy="136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cap="all" spc="150" baseline="0">
                <a:solidFill>
                  <a:schemeClr val="bg2"/>
                </a:solidFill>
                <a:latin typeface="Amplitude Ultra" panose="02000606040000020004" pitchFamily="2" charset="77"/>
                <a:ea typeface="+mj-ea"/>
                <a:cs typeface="+mj-cs"/>
              </a:defRPr>
            </a:lvl1pPr>
          </a:lstStyle>
          <a:p>
            <a:r>
              <a:rPr lang="fi-FI" sz="9600" cap="none" dirty="0"/>
              <a:t>TU11 </a:t>
            </a:r>
          </a:p>
          <a:p>
            <a:r>
              <a:rPr lang="fi-FI" sz="7200" cap="none" dirty="0"/>
              <a:t>TOIMINTAYMPÄRISTÖNÄ</a:t>
            </a:r>
          </a:p>
        </p:txBody>
      </p:sp>
    </p:spTree>
    <p:extLst>
      <p:ext uri="{BB962C8B-B14F-4D97-AF65-F5344CB8AC3E}">
        <p14:creationId xmlns:p14="http://schemas.microsoft.com/office/powerpoint/2010/main" val="40216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9DEA9-3877-4F1F-97EC-F373E654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5" y="443345"/>
            <a:ext cx="11738609" cy="5943600"/>
          </a:xfrm>
        </p:spPr>
        <p:txBody>
          <a:bodyPr>
            <a:noAutofit/>
          </a:bodyPr>
          <a:lstStyle/>
          <a:p>
            <a:pPr algn="ctr"/>
            <a:r>
              <a:rPr lang="fi-FI" sz="5400" dirty="0">
                <a:latin typeface="Amplitude Ultra" panose="02000603050000020004" pitchFamily="50" charset="0"/>
              </a:rPr>
              <a:t>Tervetuloa taekwondourheilijoiden 1-tason valmentajakoulutukseen! </a:t>
            </a:r>
          </a:p>
        </p:txBody>
      </p:sp>
    </p:spTree>
    <p:extLst>
      <p:ext uri="{BB962C8B-B14F-4D97-AF65-F5344CB8AC3E}">
        <p14:creationId xmlns:p14="http://schemas.microsoft.com/office/powerpoint/2010/main" val="21961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B15FD90-4AEB-0A4C-A9AE-FBE201BA381E}"/>
              </a:ext>
            </a:extLst>
          </p:cNvPr>
          <p:cNvSpPr txBox="1">
            <a:spLocks/>
          </p:cNvSpPr>
          <p:nvPr/>
        </p:nvSpPr>
        <p:spPr>
          <a:xfrm>
            <a:off x="1202919" y="2091654"/>
            <a:ext cx="9784080" cy="29734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3C09974-4760-7C43-87C4-9C35F35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40" y="66112"/>
            <a:ext cx="9784080" cy="1508760"/>
          </a:xfrm>
        </p:spPr>
        <p:txBody>
          <a:bodyPr/>
          <a:lstStyle/>
          <a:p>
            <a:r>
              <a:rPr lang="fi-FI" dirty="0"/>
              <a:t>Koulutuksen rakenne </a:t>
            </a:r>
          </a:p>
        </p:txBody>
      </p:sp>
      <p:sp>
        <p:nvSpPr>
          <p:cNvPr id="11" name="Pyöristetty suorakulmio 8">
            <a:extLst>
              <a:ext uri="{FF2B5EF4-FFF2-40B4-BE49-F238E27FC236}">
                <a16:creationId xmlns:a16="http://schemas.microsoft.com/office/drawing/2014/main" id="{4F616A40-ECCA-453F-B8F5-952CD8C7425F}"/>
              </a:ext>
            </a:extLst>
          </p:cNvPr>
          <p:cNvSpPr/>
          <p:nvPr/>
        </p:nvSpPr>
        <p:spPr>
          <a:xfrm>
            <a:off x="2427980" y="4922199"/>
            <a:ext cx="2229745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Osuuksien veto</a:t>
            </a:r>
          </a:p>
        </p:txBody>
      </p:sp>
      <p:sp>
        <p:nvSpPr>
          <p:cNvPr id="13" name="Pyöristetty suorakulmio 10">
            <a:extLst>
              <a:ext uri="{FF2B5EF4-FFF2-40B4-BE49-F238E27FC236}">
                <a16:creationId xmlns:a16="http://schemas.microsoft.com/office/drawing/2014/main" id="{FF0FE587-8379-4C02-8AEB-8D7147859535}"/>
              </a:ext>
            </a:extLst>
          </p:cNvPr>
          <p:cNvSpPr/>
          <p:nvPr/>
        </p:nvSpPr>
        <p:spPr>
          <a:xfrm>
            <a:off x="2427980" y="3472495"/>
            <a:ext cx="2229745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Apuvalmennus</a:t>
            </a:r>
          </a:p>
        </p:txBody>
      </p:sp>
      <p:sp>
        <p:nvSpPr>
          <p:cNvPr id="14" name="Pyöristetty suorakulmio 11">
            <a:extLst>
              <a:ext uri="{FF2B5EF4-FFF2-40B4-BE49-F238E27FC236}">
                <a16:creationId xmlns:a16="http://schemas.microsoft.com/office/drawing/2014/main" id="{7FAC1D9D-AFF9-4B92-94F4-EB5987C177FD}"/>
              </a:ext>
            </a:extLst>
          </p:cNvPr>
          <p:cNvSpPr/>
          <p:nvPr/>
        </p:nvSpPr>
        <p:spPr>
          <a:xfrm>
            <a:off x="2427980" y="4184114"/>
            <a:ext cx="2229745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Osuuksien veto</a:t>
            </a:r>
          </a:p>
        </p:txBody>
      </p:sp>
      <p:sp>
        <p:nvSpPr>
          <p:cNvPr id="15" name="Pyöristetty suorakulmio 12">
            <a:extLst>
              <a:ext uri="{FF2B5EF4-FFF2-40B4-BE49-F238E27FC236}">
                <a16:creationId xmlns:a16="http://schemas.microsoft.com/office/drawing/2014/main" id="{7A9D2E0E-1ADD-4161-8500-CD1D2A2E687F}"/>
              </a:ext>
            </a:extLst>
          </p:cNvPr>
          <p:cNvSpPr/>
          <p:nvPr/>
        </p:nvSpPr>
        <p:spPr>
          <a:xfrm>
            <a:off x="417836" y="1290705"/>
            <a:ext cx="4239889" cy="8370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Moduuli 1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TU11 arvot ja toimintaympäristö</a:t>
            </a:r>
          </a:p>
        </p:txBody>
      </p:sp>
      <p:sp>
        <p:nvSpPr>
          <p:cNvPr id="16" name="Pyöristetty suorakulmio 14">
            <a:extLst>
              <a:ext uri="{FF2B5EF4-FFF2-40B4-BE49-F238E27FC236}">
                <a16:creationId xmlns:a16="http://schemas.microsoft.com/office/drawing/2014/main" id="{8666130A-B103-4E29-8267-2BA99687BEE3}"/>
              </a:ext>
            </a:extLst>
          </p:cNvPr>
          <p:cNvSpPr/>
          <p:nvPr/>
        </p:nvSpPr>
        <p:spPr>
          <a:xfrm>
            <a:off x="417836" y="3258182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Arvot ja niiden näkyminen valmennustoiminnassa</a:t>
            </a:r>
          </a:p>
        </p:txBody>
      </p:sp>
      <p:sp>
        <p:nvSpPr>
          <p:cNvPr id="17" name="Pyöristetty suorakulmio 15">
            <a:extLst>
              <a:ext uri="{FF2B5EF4-FFF2-40B4-BE49-F238E27FC236}">
                <a16:creationId xmlns:a16="http://schemas.microsoft.com/office/drawing/2014/main" id="{CDAC0DEB-37C4-4F17-B182-C54BC0F94615}"/>
              </a:ext>
            </a:extLst>
          </p:cNvPr>
          <p:cNvSpPr/>
          <p:nvPr/>
        </p:nvSpPr>
        <p:spPr>
          <a:xfrm>
            <a:off x="417836" y="3969801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Turvallisuus harjoituksissa ja salilla</a:t>
            </a:r>
          </a:p>
        </p:txBody>
      </p:sp>
      <p:sp>
        <p:nvSpPr>
          <p:cNvPr id="18" name="Pyöristetty suorakulmio 16">
            <a:extLst>
              <a:ext uri="{FF2B5EF4-FFF2-40B4-BE49-F238E27FC236}">
                <a16:creationId xmlns:a16="http://schemas.microsoft.com/office/drawing/2014/main" id="{B18E8134-79DF-4B6A-9692-BE6CE736EAAC}"/>
              </a:ext>
            </a:extLst>
          </p:cNvPr>
          <p:cNvSpPr/>
          <p:nvPr/>
        </p:nvSpPr>
        <p:spPr>
          <a:xfrm>
            <a:off x="417836" y="4681420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Ryhmän organisointi ja harjoitustilanteen hallinta</a:t>
            </a:r>
          </a:p>
        </p:txBody>
      </p:sp>
      <p:sp>
        <p:nvSpPr>
          <p:cNvPr id="21" name="Pyöristetty suorakulmio 27">
            <a:extLst>
              <a:ext uri="{FF2B5EF4-FFF2-40B4-BE49-F238E27FC236}">
                <a16:creationId xmlns:a16="http://schemas.microsoft.com/office/drawing/2014/main" id="{A51F5681-4250-4A1D-8D2D-584E49FD7E24}"/>
              </a:ext>
            </a:extLst>
          </p:cNvPr>
          <p:cNvSpPr/>
          <p:nvPr/>
        </p:nvSpPr>
        <p:spPr>
          <a:xfrm>
            <a:off x="2427980" y="2768165"/>
            <a:ext cx="2229745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latin typeface="Amplitude Bold" panose="02000606040000020004" pitchFamily="2" charset="77"/>
              </a:rPr>
              <a:t>Apuvalmennus</a:t>
            </a:r>
            <a:endParaRPr lang="fi-FI" sz="1400" b="1" dirty="0">
              <a:latin typeface="Amplitude Bold" panose="02000606040000020004" pitchFamily="2" charset="77"/>
            </a:endParaRPr>
          </a:p>
        </p:txBody>
      </p:sp>
      <p:sp>
        <p:nvSpPr>
          <p:cNvPr id="22" name="Pyöristetty suorakulmio 28">
            <a:extLst>
              <a:ext uri="{FF2B5EF4-FFF2-40B4-BE49-F238E27FC236}">
                <a16:creationId xmlns:a16="http://schemas.microsoft.com/office/drawing/2014/main" id="{D45697F2-5750-4E84-94CC-3905A99B42B9}"/>
              </a:ext>
            </a:extLst>
          </p:cNvPr>
          <p:cNvSpPr/>
          <p:nvPr/>
        </p:nvSpPr>
        <p:spPr>
          <a:xfrm>
            <a:off x="417836" y="2543807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TU11 toimintaympäristönä</a:t>
            </a:r>
          </a:p>
        </p:txBody>
      </p: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CDE4E55D-65AD-4DA2-892F-0E7A6FEB52AE}"/>
              </a:ext>
            </a:extLst>
          </p:cNvPr>
          <p:cNvCxnSpPr>
            <a:cxnSpLocks/>
          </p:cNvCxnSpPr>
          <p:nvPr/>
        </p:nvCxnSpPr>
        <p:spPr>
          <a:xfrm>
            <a:off x="5870192" y="2163494"/>
            <a:ext cx="0" cy="36747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C2B189C-2472-4F24-B753-328960EF0411}"/>
              </a:ext>
            </a:extLst>
          </p:cNvPr>
          <p:cNvSpPr txBox="1"/>
          <p:nvPr/>
        </p:nvSpPr>
        <p:spPr>
          <a:xfrm>
            <a:off x="4237637" y="2808325"/>
            <a:ext cx="185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bg1"/>
                </a:solidFill>
                <a:latin typeface="Amplitude Bold" panose="02000606040000020004" pitchFamily="2" charset="77"/>
              </a:rPr>
              <a:t>Aloitus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5E38C32F-6C35-4C32-92D2-DD267E93DDEA}"/>
              </a:ext>
            </a:extLst>
          </p:cNvPr>
          <p:cNvSpPr txBox="1"/>
          <p:nvPr/>
        </p:nvSpPr>
        <p:spPr>
          <a:xfrm>
            <a:off x="4237638" y="3914006"/>
            <a:ext cx="185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bg1"/>
                </a:solidFill>
                <a:latin typeface="Amplitude Bold" panose="02000606040000020004" pitchFamily="2" charset="77"/>
              </a:rPr>
              <a:t>1kk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B2916804-DEF8-4865-A0BB-671129A413C4}"/>
              </a:ext>
            </a:extLst>
          </p:cNvPr>
          <p:cNvSpPr txBox="1"/>
          <p:nvPr/>
        </p:nvSpPr>
        <p:spPr>
          <a:xfrm>
            <a:off x="4237637" y="5363688"/>
            <a:ext cx="185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Amplitude Bold" panose="02000606040000020004" pitchFamily="2" charset="77"/>
              </a:rPr>
              <a:t>2</a:t>
            </a:r>
            <a:r>
              <a:rPr lang="fi-FI" sz="1800" b="1" dirty="0">
                <a:solidFill>
                  <a:schemeClr val="bg1"/>
                </a:solidFill>
                <a:latin typeface="Amplitude Bold" panose="02000606040000020004" pitchFamily="2" charset="77"/>
              </a:rPr>
              <a:t>kk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49018159-CDEA-4823-AF62-FA56D63822C4}"/>
              </a:ext>
            </a:extLst>
          </p:cNvPr>
          <p:cNvSpPr txBox="1"/>
          <p:nvPr/>
        </p:nvSpPr>
        <p:spPr>
          <a:xfrm>
            <a:off x="604534" y="2163494"/>
            <a:ext cx="193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bg1"/>
                </a:solidFill>
                <a:latin typeface="Amplitude Bold" panose="02000606040000020004" pitchFamily="2" charset="77"/>
              </a:rPr>
              <a:t>Aihe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8860767F-E1A9-41C0-B8F3-BB3C2D151419}"/>
              </a:ext>
            </a:extLst>
          </p:cNvPr>
          <p:cNvSpPr txBox="1"/>
          <p:nvPr/>
        </p:nvSpPr>
        <p:spPr>
          <a:xfrm>
            <a:off x="2724479" y="2322566"/>
            <a:ext cx="1933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mplitude Bold" panose="02000606040000020004" pitchFamily="2" charset="77"/>
              </a:rPr>
              <a:t>Käytännön harjoittelu</a:t>
            </a:r>
          </a:p>
        </p:txBody>
      </p:sp>
      <p:sp>
        <p:nvSpPr>
          <p:cNvPr id="44" name="Pyöristetty suorakulmio 8">
            <a:extLst>
              <a:ext uri="{FF2B5EF4-FFF2-40B4-BE49-F238E27FC236}">
                <a16:creationId xmlns:a16="http://schemas.microsoft.com/office/drawing/2014/main" id="{72F4911D-6FC1-47AF-8971-10C490EA66A6}"/>
              </a:ext>
            </a:extLst>
          </p:cNvPr>
          <p:cNvSpPr/>
          <p:nvPr/>
        </p:nvSpPr>
        <p:spPr>
          <a:xfrm>
            <a:off x="8943953" y="4922199"/>
            <a:ext cx="2229745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Treenin veto</a:t>
            </a:r>
          </a:p>
        </p:txBody>
      </p:sp>
      <p:sp>
        <p:nvSpPr>
          <p:cNvPr id="45" name="Pyöristetty suorakulmio 10">
            <a:extLst>
              <a:ext uri="{FF2B5EF4-FFF2-40B4-BE49-F238E27FC236}">
                <a16:creationId xmlns:a16="http://schemas.microsoft.com/office/drawing/2014/main" id="{2D130010-223A-4E2F-837C-44F78D05F97E}"/>
              </a:ext>
            </a:extLst>
          </p:cNvPr>
          <p:cNvSpPr/>
          <p:nvPr/>
        </p:nvSpPr>
        <p:spPr>
          <a:xfrm>
            <a:off x="8943953" y="3472495"/>
            <a:ext cx="2229745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latin typeface="Amplitude Bold" panose="02000606040000020004" pitchFamily="2" charset="77"/>
              </a:rPr>
              <a:t>Treenin pääosan veto</a:t>
            </a:r>
          </a:p>
        </p:txBody>
      </p:sp>
      <p:sp>
        <p:nvSpPr>
          <p:cNvPr id="46" name="Pyöristetty suorakulmio 11">
            <a:extLst>
              <a:ext uri="{FF2B5EF4-FFF2-40B4-BE49-F238E27FC236}">
                <a16:creationId xmlns:a16="http://schemas.microsoft.com/office/drawing/2014/main" id="{8716B3D6-8024-4C3E-87DA-D2E71F3EC0B1}"/>
              </a:ext>
            </a:extLst>
          </p:cNvPr>
          <p:cNvSpPr/>
          <p:nvPr/>
        </p:nvSpPr>
        <p:spPr>
          <a:xfrm>
            <a:off x="8943953" y="4184114"/>
            <a:ext cx="2229745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Treenin veto</a:t>
            </a:r>
          </a:p>
        </p:txBody>
      </p:sp>
      <p:sp>
        <p:nvSpPr>
          <p:cNvPr id="47" name="Pyöristetty suorakulmio 12">
            <a:extLst>
              <a:ext uri="{FF2B5EF4-FFF2-40B4-BE49-F238E27FC236}">
                <a16:creationId xmlns:a16="http://schemas.microsoft.com/office/drawing/2014/main" id="{E58EFEED-B4B4-4993-A3FF-7A8226DCE95D}"/>
              </a:ext>
            </a:extLst>
          </p:cNvPr>
          <p:cNvSpPr/>
          <p:nvPr/>
        </p:nvSpPr>
        <p:spPr>
          <a:xfrm>
            <a:off x="6933809" y="1290705"/>
            <a:ext cx="4239889" cy="8370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Moduuli 2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Harjoituksen suunnittelu ja taidon opettaminen</a:t>
            </a:r>
          </a:p>
        </p:txBody>
      </p:sp>
      <p:sp>
        <p:nvSpPr>
          <p:cNvPr id="48" name="Pyöristetty suorakulmio 14">
            <a:extLst>
              <a:ext uri="{FF2B5EF4-FFF2-40B4-BE49-F238E27FC236}">
                <a16:creationId xmlns:a16="http://schemas.microsoft.com/office/drawing/2014/main" id="{3C7725E5-CDF7-45EA-8775-EC7B4E200AD0}"/>
              </a:ext>
            </a:extLst>
          </p:cNvPr>
          <p:cNvSpPr/>
          <p:nvPr/>
        </p:nvSpPr>
        <p:spPr>
          <a:xfrm>
            <a:off x="6933809" y="3258182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Taekwondotaitojen opettaminen progressioiden kautta</a:t>
            </a:r>
          </a:p>
        </p:txBody>
      </p:sp>
      <p:sp>
        <p:nvSpPr>
          <p:cNvPr id="49" name="Pyöristetty suorakulmio 15">
            <a:extLst>
              <a:ext uri="{FF2B5EF4-FFF2-40B4-BE49-F238E27FC236}">
                <a16:creationId xmlns:a16="http://schemas.microsoft.com/office/drawing/2014/main" id="{E0A10AEF-FBD5-4027-AC8D-A2AF84152134}"/>
              </a:ext>
            </a:extLst>
          </p:cNvPr>
          <p:cNvSpPr/>
          <p:nvPr/>
        </p:nvSpPr>
        <p:spPr>
          <a:xfrm>
            <a:off x="6933809" y="3969801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Erilaiset opetustyylit</a:t>
            </a:r>
          </a:p>
        </p:txBody>
      </p:sp>
      <p:sp>
        <p:nvSpPr>
          <p:cNvPr id="50" name="Pyöristetty suorakulmio 16">
            <a:extLst>
              <a:ext uri="{FF2B5EF4-FFF2-40B4-BE49-F238E27FC236}">
                <a16:creationId xmlns:a16="http://schemas.microsoft.com/office/drawing/2014/main" id="{F86FE00F-CA83-4324-9AA3-1B98AC28D72B}"/>
              </a:ext>
            </a:extLst>
          </p:cNvPr>
          <p:cNvSpPr/>
          <p:nvPr/>
        </p:nvSpPr>
        <p:spPr>
          <a:xfrm>
            <a:off x="6933809" y="4681420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Palautteen antaminen ja virheisiin puuttuminen</a:t>
            </a:r>
          </a:p>
        </p:txBody>
      </p:sp>
      <p:sp>
        <p:nvSpPr>
          <p:cNvPr id="51" name="Pyöristetty suorakulmio 27">
            <a:extLst>
              <a:ext uri="{FF2B5EF4-FFF2-40B4-BE49-F238E27FC236}">
                <a16:creationId xmlns:a16="http://schemas.microsoft.com/office/drawing/2014/main" id="{E1F1B3A8-3B68-46CE-A0EA-870DCDC16EC9}"/>
              </a:ext>
            </a:extLst>
          </p:cNvPr>
          <p:cNvSpPr/>
          <p:nvPr/>
        </p:nvSpPr>
        <p:spPr>
          <a:xfrm>
            <a:off x="8943953" y="2768165"/>
            <a:ext cx="2229745" cy="44965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latin typeface="Amplitude Bold" panose="02000606040000020004" pitchFamily="2" charset="77"/>
              </a:rPr>
              <a:t>Treenin pääosan veto</a:t>
            </a:r>
          </a:p>
        </p:txBody>
      </p:sp>
      <p:sp>
        <p:nvSpPr>
          <p:cNvPr id="52" name="Pyöristetty suorakulmio 28">
            <a:extLst>
              <a:ext uri="{FF2B5EF4-FFF2-40B4-BE49-F238E27FC236}">
                <a16:creationId xmlns:a16="http://schemas.microsoft.com/office/drawing/2014/main" id="{C115DB89-8215-4CD3-BCE0-6513C7E11743}"/>
              </a:ext>
            </a:extLst>
          </p:cNvPr>
          <p:cNvSpPr/>
          <p:nvPr/>
        </p:nvSpPr>
        <p:spPr>
          <a:xfrm>
            <a:off x="6933809" y="2543807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Harjoituksen suunnittelu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006F57D4-5CB6-4E71-958C-9C3753F5E704}"/>
              </a:ext>
            </a:extLst>
          </p:cNvPr>
          <p:cNvSpPr txBox="1"/>
          <p:nvPr/>
        </p:nvSpPr>
        <p:spPr>
          <a:xfrm>
            <a:off x="7120507" y="2163494"/>
            <a:ext cx="193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bg1"/>
                </a:solidFill>
                <a:latin typeface="Amplitude Bold" panose="02000606040000020004" pitchFamily="2" charset="77"/>
              </a:rPr>
              <a:t>Aihe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87BB462-B374-48D6-B981-45596C201199}"/>
              </a:ext>
            </a:extLst>
          </p:cNvPr>
          <p:cNvSpPr txBox="1"/>
          <p:nvPr/>
        </p:nvSpPr>
        <p:spPr>
          <a:xfrm>
            <a:off x="9240452" y="2322566"/>
            <a:ext cx="1933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mplitude Bold" panose="02000606040000020004" pitchFamily="2" charset="77"/>
              </a:rPr>
              <a:t>Käytännön harjoittelu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047500BA-6F55-401A-AD53-28FEC3F1E3DA}"/>
              </a:ext>
            </a:extLst>
          </p:cNvPr>
          <p:cNvSpPr txBox="1"/>
          <p:nvPr/>
        </p:nvSpPr>
        <p:spPr>
          <a:xfrm>
            <a:off x="5451148" y="3908093"/>
            <a:ext cx="185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bg1"/>
                </a:solidFill>
                <a:latin typeface="Amplitude Bold" panose="02000606040000020004" pitchFamily="2" charset="77"/>
              </a:rPr>
              <a:t>3kk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F532B040-6478-4A53-BCD9-ED997B0FA8EA}"/>
              </a:ext>
            </a:extLst>
          </p:cNvPr>
          <p:cNvSpPr txBox="1"/>
          <p:nvPr/>
        </p:nvSpPr>
        <p:spPr>
          <a:xfrm>
            <a:off x="5465969" y="5356532"/>
            <a:ext cx="185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bg1"/>
                </a:solidFill>
                <a:latin typeface="Amplitude Bold" panose="02000606040000020004" pitchFamily="2" charset="77"/>
              </a:rPr>
              <a:t>4kk</a:t>
            </a:r>
          </a:p>
        </p:txBody>
      </p:sp>
    </p:spTree>
    <p:extLst>
      <p:ext uri="{BB962C8B-B14F-4D97-AF65-F5344CB8AC3E}">
        <p14:creationId xmlns:p14="http://schemas.microsoft.com/office/powerpoint/2010/main" val="365552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AF58-515B-46C9-B2DE-C320D59E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Seurasta</a:t>
            </a:r>
            <a:r>
              <a:rPr lang="en-US" dirty="0"/>
              <a:t> </a:t>
            </a:r>
            <a:r>
              <a:rPr lang="en-US" dirty="0" err="1"/>
              <a:t>toimintaympäristöksi</a:t>
            </a:r>
            <a:endParaRPr lang="en-F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D6E070-6758-461B-AAC8-9B20F62D0F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15B9D4-6AC8-49B1-982F-0899F19B6A96}"/>
              </a:ext>
            </a:extLst>
          </p:cNvPr>
          <p:cNvSpPr txBox="1"/>
          <p:nvPr/>
        </p:nvSpPr>
        <p:spPr>
          <a:xfrm>
            <a:off x="7128767" y="2347333"/>
            <a:ext cx="218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Amplitude Regular" panose="02000606040000020004" pitchFamily="50" charset="0"/>
              </a:rPr>
              <a:t>Touhutaan</a:t>
            </a:r>
            <a:r>
              <a:rPr lang="en-US" dirty="0">
                <a:solidFill>
                  <a:schemeClr val="bg2"/>
                </a:solidFill>
                <a:latin typeface="Amplitude Regular" panose="02000606040000020004" pitchFamily="50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mplitude Regular" panose="02000606040000020004" pitchFamily="50" charset="0"/>
              </a:rPr>
              <a:t>porukalla</a:t>
            </a:r>
            <a:endParaRPr lang="en-FI" dirty="0">
              <a:solidFill>
                <a:schemeClr val="bg2"/>
              </a:solidFill>
              <a:latin typeface="Amplitude Regular" panose="0200060604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C1E5D-C23B-4758-8427-9F6032AC1524}"/>
              </a:ext>
            </a:extLst>
          </p:cNvPr>
          <p:cNvSpPr txBox="1"/>
          <p:nvPr/>
        </p:nvSpPr>
        <p:spPr>
          <a:xfrm>
            <a:off x="7609642" y="3791298"/>
            <a:ext cx="2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Amplitude Regular" panose="02000606040000020004" pitchFamily="50" charset="0"/>
              </a:rPr>
              <a:t>Tuotetaan</a:t>
            </a:r>
            <a:r>
              <a:rPr lang="en-US" dirty="0">
                <a:solidFill>
                  <a:schemeClr val="bg2"/>
                </a:solidFill>
                <a:latin typeface="Amplitude Regular" panose="02000606040000020004" pitchFamily="50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mplitude Regular" panose="02000606040000020004" pitchFamily="50" charset="0"/>
              </a:rPr>
              <a:t>palveluita</a:t>
            </a:r>
            <a:r>
              <a:rPr lang="en-US" dirty="0">
                <a:solidFill>
                  <a:schemeClr val="bg2"/>
                </a:solidFill>
                <a:latin typeface="Amplitude Regular" panose="02000606040000020004" pitchFamily="50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mplitude Regular" panose="02000606040000020004" pitchFamily="50" charset="0"/>
              </a:rPr>
              <a:t>asiakkaille</a:t>
            </a:r>
            <a:endParaRPr lang="en-FI" dirty="0">
              <a:solidFill>
                <a:schemeClr val="bg2"/>
              </a:solidFill>
              <a:latin typeface="Amplitude Regular" panose="0200060604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4839F-DDB6-4650-9016-729F5F6AE4DE}"/>
              </a:ext>
            </a:extLst>
          </p:cNvPr>
          <p:cNvSpPr txBox="1"/>
          <p:nvPr/>
        </p:nvSpPr>
        <p:spPr>
          <a:xfrm>
            <a:off x="9676659" y="5302020"/>
            <a:ext cx="218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Amplitude Regular" panose="02000606040000020004" pitchFamily="50" charset="0"/>
              </a:rPr>
              <a:t>Mahdollistetaan</a:t>
            </a:r>
            <a:r>
              <a:rPr lang="en-US" dirty="0">
                <a:solidFill>
                  <a:schemeClr val="bg2"/>
                </a:solidFill>
                <a:latin typeface="Amplitude Regular" panose="02000606040000020004" pitchFamily="50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mplitude Regular" panose="02000606040000020004" pitchFamily="50" charset="0"/>
              </a:rPr>
              <a:t>kehitys</a:t>
            </a:r>
            <a:r>
              <a:rPr lang="en-US" dirty="0">
                <a:solidFill>
                  <a:schemeClr val="bg2"/>
                </a:solidFill>
                <a:latin typeface="Amplitude Regular" panose="02000606040000020004" pitchFamily="50" charset="0"/>
              </a:rPr>
              <a:t> ja </a:t>
            </a:r>
            <a:r>
              <a:rPr lang="en-US" dirty="0" err="1">
                <a:solidFill>
                  <a:schemeClr val="bg2"/>
                </a:solidFill>
                <a:latin typeface="Amplitude Regular" panose="02000606040000020004" pitchFamily="50" charset="0"/>
              </a:rPr>
              <a:t>kasvu</a:t>
            </a:r>
            <a:endParaRPr lang="en-FI" dirty="0">
              <a:solidFill>
                <a:schemeClr val="bg2"/>
              </a:solidFill>
              <a:latin typeface="Amplitude Regular" panose="020006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1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B15FD90-4AEB-0A4C-A9AE-FBE201BA381E}"/>
              </a:ext>
            </a:extLst>
          </p:cNvPr>
          <p:cNvSpPr txBox="1">
            <a:spLocks/>
          </p:cNvSpPr>
          <p:nvPr/>
        </p:nvSpPr>
        <p:spPr>
          <a:xfrm>
            <a:off x="1202919" y="2091654"/>
            <a:ext cx="9784080" cy="29734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3C09974-4760-7C43-87C4-9C35F35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85" y="169776"/>
            <a:ext cx="9784080" cy="1508760"/>
          </a:xfrm>
        </p:spPr>
        <p:txBody>
          <a:bodyPr/>
          <a:lstStyle/>
          <a:p>
            <a:r>
              <a:rPr lang="fi-FI" dirty="0"/>
              <a:t>TU11 toimintaympäristönä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2A283AB-04C5-4108-BEB7-02B9CED7FD74}"/>
              </a:ext>
            </a:extLst>
          </p:cNvPr>
          <p:cNvSpPr txBox="1"/>
          <p:nvPr/>
        </p:nvSpPr>
        <p:spPr>
          <a:xfrm>
            <a:off x="612885" y="2281548"/>
            <a:ext cx="59823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TU11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ei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ole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pelkkä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seura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vaan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toimintaympäristö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joka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tarjoaa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erilaisille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eri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toimijoille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mahdollisuudet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kehittyä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omien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tavoitteidensa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,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resurssiensa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ja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kykyjensä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mplitude Bold" panose="02000606040000020004" pitchFamily="2" charset="77"/>
              </a:rPr>
              <a:t>puitteissa</a:t>
            </a:r>
            <a:r>
              <a:rPr lang="en-US" sz="3200" b="1" dirty="0">
                <a:solidFill>
                  <a:schemeClr val="bg2"/>
                </a:solidFill>
                <a:latin typeface="Amplitude Bold" panose="02000606040000020004" pitchFamily="2" charset="77"/>
              </a:rPr>
              <a:t>.</a:t>
            </a:r>
          </a:p>
        </p:txBody>
      </p:sp>
      <p:pic>
        <p:nvPicPr>
          <p:cNvPr id="32" name="Kuva 31" descr="Kuva, joka sisältää kohteen henkilö, urheilu&#10;&#10;Kuvaus luotu automaattisesti">
            <a:extLst>
              <a:ext uri="{FF2B5EF4-FFF2-40B4-BE49-F238E27FC236}">
                <a16:creationId xmlns:a16="http://schemas.microsoft.com/office/drawing/2014/main" id="{BF61F18E-4B66-4A9F-8A6A-5189EA2A6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62" y="2243185"/>
            <a:ext cx="4685571" cy="31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B15FD90-4AEB-0A4C-A9AE-FBE201BA381E}"/>
              </a:ext>
            </a:extLst>
          </p:cNvPr>
          <p:cNvSpPr txBox="1">
            <a:spLocks/>
          </p:cNvSpPr>
          <p:nvPr/>
        </p:nvSpPr>
        <p:spPr>
          <a:xfrm>
            <a:off x="1202919" y="2091654"/>
            <a:ext cx="9784080" cy="29734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b="1" i="0" kern="1200">
                <a:solidFill>
                  <a:schemeClr val="bg2"/>
                </a:solidFill>
                <a:latin typeface="Amplitude Bold" panose="02000606040000020004" pitchFamily="2" charset="77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  <a:p>
            <a:pPr marL="0" indent="0">
              <a:buFont typeface="Wingdings" pitchFamily="2" charset="2"/>
              <a:buNone/>
            </a:pPr>
            <a:endParaRPr lang="fi-FI" sz="2800" dirty="0">
              <a:latin typeface="Amplitude Medium" panose="02000606040000020004" pitchFamily="50" charset="0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3C09974-4760-7C43-87C4-9C35F35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5" y="71272"/>
            <a:ext cx="9784080" cy="1508760"/>
          </a:xfrm>
        </p:spPr>
        <p:txBody>
          <a:bodyPr/>
          <a:lstStyle/>
          <a:p>
            <a:r>
              <a:rPr lang="fi-FI" dirty="0"/>
              <a:t>TU11 toimintaympäristönä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DC60B-1A08-429B-90FA-55817F69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37" y="1220666"/>
            <a:ext cx="9784080" cy="420624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Amplitude Black" panose="02000603040000020004" pitchFamily="50" charset="0"/>
              </a:rPr>
              <a:t>Systeemi</a:t>
            </a:r>
            <a:r>
              <a:rPr lang="en-US" dirty="0">
                <a:latin typeface="Amplitude Black" panose="02000603040000020004" pitchFamily="50" charset="0"/>
              </a:rPr>
              <a:t> </a:t>
            </a:r>
            <a:r>
              <a:rPr lang="en-US" dirty="0" err="1">
                <a:latin typeface="Amplitude Black" panose="02000603040000020004" pitchFamily="50" charset="0"/>
              </a:rPr>
              <a:t>rakentuu</a:t>
            </a:r>
            <a:r>
              <a:rPr lang="en-US" dirty="0">
                <a:latin typeface="Amplitude Black" panose="02000603040000020004" pitchFamily="50" charset="0"/>
              </a:rPr>
              <a:t> </a:t>
            </a:r>
            <a:r>
              <a:rPr lang="en-US" dirty="0" err="1">
                <a:latin typeface="Amplitude Black" panose="02000603040000020004" pitchFamily="50" charset="0"/>
              </a:rPr>
              <a:t>taekwondourheilijan</a:t>
            </a:r>
            <a:r>
              <a:rPr lang="en-US" dirty="0">
                <a:latin typeface="Amplitude Black" panose="02000603040000020004" pitchFamily="50" charset="0"/>
              </a:rPr>
              <a:t> ja </a:t>
            </a:r>
            <a:r>
              <a:rPr lang="en-US" dirty="0" err="1">
                <a:latin typeface="Amplitude Black" panose="02000603040000020004" pitchFamily="50" charset="0"/>
              </a:rPr>
              <a:t>hänen</a:t>
            </a:r>
            <a:r>
              <a:rPr lang="en-US" dirty="0">
                <a:latin typeface="Amplitude Black" panose="02000603040000020004" pitchFamily="50" charset="0"/>
              </a:rPr>
              <a:t> </a:t>
            </a:r>
            <a:r>
              <a:rPr lang="en-US" dirty="0" err="1">
                <a:latin typeface="Amplitude Black" panose="02000603040000020004" pitchFamily="50" charset="0"/>
              </a:rPr>
              <a:t>tarpeidensa</a:t>
            </a:r>
            <a:r>
              <a:rPr lang="en-US" dirty="0">
                <a:latin typeface="Amplitude Black" panose="02000603040000020004" pitchFamily="50" charset="0"/>
              </a:rPr>
              <a:t> </a:t>
            </a:r>
            <a:r>
              <a:rPr lang="en-US" dirty="0" err="1">
                <a:latin typeface="Amplitude Black" panose="02000603040000020004" pitchFamily="50" charset="0"/>
              </a:rPr>
              <a:t>ympärille</a:t>
            </a:r>
            <a:endParaRPr lang="en-US" dirty="0">
              <a:latin typeface="Amplitude Black" panose="02000603040000020004" pitchFamily="50" charset="0"/>
            </a:endParaRPr>
          </a:p>
          <a:p>
            <a:pPr marL="0" indent="0">
              <a:buNone/>
            </a:pPr>
            <a:r>
              <a:rPr lang="en-US" dirty="0" err="1">
                <a:latin typeface="Amplitude Black" panose="02000603040000020004" pitchFamily="50" charset="0"/>
              </a:rPr>
              <a:t>Jaetut</a:t>
            </a:r>
            <a:r>
              <a:rPr lang="en-US" dirty="0">
                <a:latin typeface="Amplitude Black" panose="02000603040000020004" pitchFamily="50" charset="0"/>
              </a:rPr>
              <a:t> </a:t>
            </a:r>
            <a:r>
              <a:rPr lang="en-US" dirty="0" err="1">
                <a:latin typeface="Amplitude Black" panose="02000603040000020004" pitchFamily="50" charset="0"/>
              </a:rPr>
              <a:t>arvot</a:t>
            </a:r>
            <a:r>
              <a:rPr lang="en-US" dirty="0">
                <a:latin typeface="Amplitude Black" panose="02000603040000020004" pitchFamily="50" charset="0"/>
              </a:rPr>
              <a:t> ja </a:t>
            </a:r>
            <a:r>
              <a:rPr lang="en-US" dirty="0" err="1">
                <a:latin typeface="Amplitude Black" panose="02000603040000020004" pitchFamily="50" charset="0"/>
              </a:rPr>
              <a:t>toimintatavat</a:t>
            </a:r>
            <a:endParaRPr lang="en-US" dirty="0">
              <a:latin typeface="Amplitude Black" panose="02000603040000020004" pitchFamily="50" charset="0"/>
            </a:endParaRPr>
          </a:p>
          <a:p>
            <a:pPr marL="0" indent="0">
              <a:buNone/>
            </a:pPr>
            <a:r>
              <a:rPr lang="en-US" dirty="0" err="1">
                <a:latin typeface="Amplitude Black" panose="02000603040000020004" pitchFamily="50" charset="0"/>
              </a:rPr>
              <a:t>Valmiit</a:t>
            </a:r>
            <a:r>
              <a:rPr lang="en-US" dirty="0">
                <a:latin typeface="Amplitude Black" panose="02000603040000020004" pitchFamily="50" charset="0"/>
              </a:rPr>
              <a:t> + </a:t>
            </a:r>
            <a:r>
              <a:rPr lang="en-US" dirty="0" err="1">
                <a:latin typeface="Amplitude Black" panose="02000603040000020004" pitchFamily="50" charset="0"/>
              </a:rPr>
              <a:t>uudet</a:t>
            </a:r>
            <a:r>
              <a:rPr lang="en-US" dirty="0">
                <a:latin typeface="Amplitude Black" panose="02000603040000020004" pitchFamily="50" charset="0"/>
              </a:rPr>
              <a:t> </a:t>
            </a:r>
            <a:r>
              <a:rPr lang="en-US" dirty="0" err="1">
                <a:latin typeface="Amplitude Black" panose="02000603040000020004" pitchFamily="50" charset="0"/>
              </a:rPr>
              <a:t>osaamisvahvuudet</a:t>
            </a:r>
            <a:r>
              <a:rPr lang="en-US" dirty="0">
                <a:latin typeface="Amplitude Black" panose="02000603040000020004" pitchFamily="50" charset="0"/>
              </a:rPr>
              <a:t> ja </a:t>
            </a:r>
            <a:r>
              <a:rPr lang="en-US" dirty="0" err="1">
                <a:latin typeface="Amplitude Black" panose="02000603040000020004" pitchFamily="50" charset="0"/>
              </a:rPr>
              <a:t>tukitoiminnot</a:t>
            </a:r>
            <a:endParaRPr lang="en-FI" dirty="0">
              <a:latin typeface="Amplitude Black" panose="02000603040000020004" pitchFamily="50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7509CFAA-DD18-47D0-A7FD-567CE4BA55D6}"/>
              </a:ext>
            </a:extLst>
          </p:cNvPr>
          <p:cNvSpPr/>
          <p:nvPr/>
        </p:nvSpPr>
        <p:spPr>
          <a:xfrm>
            <a:off x="5933410" y="4153615"/>
            <a:ext cx="497149" cy="4971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0FCF014-64D9-4D52-9A9E-FA2B38ED4646}"/>
              </a:ext>
            </a:extLst>
          </p:cNvPr>
          <p:cNvSpPr txBox="1"/>
          <p:nvPr/>
        </p:nvSpPr>
        <p:spPr>
          <a:xfrm>
            <a:off x="5338605" y="4279078"/>
            <a:ext cx="1686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mplitude Black" panose="02000603040000020004" pitchFamily="50" charset="0"/>
              </a:rPr>
              <a:t>TAEKWONDOURHEILIJA</a:t>
            </a:r>
            <a:endParaRPr lang="en-FI" sz="1000" dirty="0">
              <a:solidFill>
                <a:schemeClr val="bg1"/>
              </a:solidFill>
              <a:latin typeface="Amplitude Black" panose="02000603040000020004" pitchFamily="50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592ABCC-F5EF-491E-931E-5CF091D26995}"/>
              </a:ext>
            </a:extLst>
          </p:cNvPr>
          <p:cNvSpPr txBox="1"/>
          <p:nvPr/>
        </p:nvSpPr>
        <p:spPr>
          <a:xfrm>
            <a:off x="5606339" y="3451774"/>
            <a:ext cx="34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Amplitude Black" panose="02000603040000020004" pitchFamily="50" charset="0"/>
              </a:rPr>
              <a:t>VALMENNUS</a:t>
            </a:r>
            <a:endParaRPr lang="en-FI" sz="2400" dirty="0">
              <a:solidFill>
                <a:schemeClr val="accent3"/>
              </a:solidFill>
              <a:latin typeface="Amplitude Black" panose="02000603040000020004" pitchFamily="50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972A3585-C62E-407F-BE69-C2040D4A8EBF}"/>
              </a:ext>
            </a:extLst>
          </p:cNvPr>
          <p:cNvSpPr txBox="1"/>
          <p:nvPr/>
        </p:nvSpPr>
        <p:spPr>
          <a:xfrm>
            <a:off x="6093350" y="4993619"/>
            <a:ext cx="34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mplitude Black" panose="02000603040000020004" pitchFamily="50" charset="0"/>
              </a:rPr>
              <a:t>VARUSTEET</a:t>
            </a:r>
            <a:endParaRPr lang="en-FI" sz="2400" dirty="0">
              <a:solidFill>
                <a:schemeClr val="accent5"/>
              </a:solidFill>
              <a:latin typeface="Amplitude Black" panose="02000603040000020004" pitchFamily="50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DBDCBB36-9F64-4B15-9D93-DB0C2FF1B374}"/>
              </a:ext>
            </a:extLst>
          </p:cNvPr>
          <p:cNvSpPr txBox="1"/>
          <p:nvPr/>
        </p:nvSpPr>
        <p:spPr>
          <a:xfrm>
            <a:off x="7028448" y="3997542"/>
            <a:ext cx="34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mplitude Black" panose="02000603040000020004" pitchFamily="50" charset="0"/>
              </a:rPr>
              <a:t>OHEISHARJOITTELU</a:t>
            </a:r>
            <a:endParaRPr lang="en-FI" sz="2400" dirty="0">
              <a:solidFill>
                <a:schemeClr val="accent1"/>
              </a:solidFill>
              <a:latin typeface="Amplitude Black" panose="02000603040000020004" pitchFamily="50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2467C3D-62A0-4DBE-96AD-92A283D10659}"/>
              </a:ext>
            </a:extLst>
          </p:cNvPr>
          <p:cNvSpPr txBox="1"/>
          <p:nvPr/>
        </p:nvSpPr>
        <p:spPr>
          <a:xfrm>
            <a:off x="3494395" y="3732448"/>
            <a:ext cx="34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mplitude Black" panose="02000603040000020004" pitchFamily="50" charset="0"/>
              </a:rPr>
              <a:t>KEHONHUOLTO</a:t>
            </a:r>
            <a:endParaRPr lang="en-FI" sz="2400" dirty="0">
              <a:solidFill>
                <a:schemeClr val="accent2"/>
              </a:solidFill>
              <a:latin typeface="Amplitude Black" panose="02000603040000020004" pitchFamily="50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EA0F58E8-0AF3-42FB-A844-F381E7AF179D}"/>
              </a:ext>
            </a:extLst>
          </p:cNvPr>
          <p:cNvSpPr txBox="1"/>
          <p:nvPr/>
        </p:nvSpPr>
        <p:spPr>
          <a:xfrm>
            <a:off x="3088309" y="4315784"/>
            <a:ext cx="34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Amplitude Black" panose="02000603040000020004" pitchFamily="50" charset="0"/>
              </a:rPr>
              <a:t>KOULUTUS</a:t>
            </a:r>
            <a:endParaRPr lang="en-FI" sz="2400" dirty="0">
              <a:solidFill>
                <a:schemeClr val="accent6"/>
              </a:solidFill>
              <a:latin typeface="Amplitude Black" panose="02000603040000020004" pitchFamily="50" charset="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0BD390A-BB61-4378-A9C0-A9E09959C952}"/>
              </a:ext>
            </a:extLst>
          </p:cNvPr>
          <p:cNvSpPr txBox="1"/>
          <p:nvPr/>
        </p:nvSpPr>
        <p:spPr>
          <a:xfrm>
            <a:off x="3487111" y="4888045"/>
            <a:ext cx="34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mplitude Black" panose="02000603040000020004" pitchFamily="50" charset="0"/>
              </a:rPr>
              <a:t>ASIAKASPALVELU</a:t>
            </a:r>
            <a:endParaRPr lang="en-FI" sz="2400" dirty="0">
              <a:solidFill>
                <a:schemeClr val="bg2"/>
              </a:solidFill>
              <a:latin typeface="Amplitude Black" panose="02000603040000020004" pitchFamily="50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787DB7ED-FFB9-4B3B-97F6-A279D95F011B}"/>
              </a:ext>
            </a:extLst>
          </p:cNvPr>
          <p:cNvSpPr txBox="1"/>
          <p:nvPr/>
        </p:nvSpPr>
        <p:spPr>
          <a:xfrm>
            <a:off x="6794360" y="4561280"/>
            <a:ext cx="347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Amplitude Black" panose="02000603040000020004" pitchFamily="50" charset="0"/>
              </a:rPr>
              <a:t>TILAT</a:t>
            </a:r>
            <a:endParaRPr lang="en-FI" sz="2400" dirty="0">
              <a:solidFill>
                <a:schemeClr val="accent4"/>
              </a:solidFill>
              <a:latin typeface="Amplitude Black" panose="02000603040000020004" pitchFamily="50" charset="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F9D14D4-3B21-40B5-8BE9-5155FA597945}"/>
              </a:ext>
            </a:extLst>
          </p:cNvPr>
          <p:cNvSpPr txBox="1"/>
          <p:nvPr/>
        </p:nvSpPr>
        <p:spPr>
          <a:xfrm>
            <a:off x="7855951" y="5505991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SIIVOUS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63D8EE14-4DC4-4E23-A4C4-A2882F12704D}"/>
              </a:ext>
            </a:extLst>
          </p:cNvPr>
          <p:cNvSpPr txBox="1"/>
          <p:nvPr/>
        </p:nvSpPr>
        <p:spPr>
          <a:xfrm>
            <a:off x="6775296" y="5686599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HUOLTO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9B7D6A4E-6E33-40C7-BCB9-178108FD687E}"/>
              </a:ext>
            </a:extLst>
          </p:cNvPr>
          <p:cNvSpPr txBox="1"/>
          <p:nvPr/>
        </p:nvSpPr>
        <p:spPr>
          <a:xfrm>
            <a:off x="3714400" y="5486661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YHTEYDET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DD700116-03AF-4EED-ABFC-1D908A28E3BC}"/>
              </a:ext>
            </a:extLst>
          </p:cNvPr>
          <p:cNvSpPr txBox="1"/>
          <p:nvPr/>
        </p:nvSpPr>
        <p:spPr>
          <a:xfrm>
            <a:off x="1699250" y="5238182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ASIAKSREKISTERIT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1F4B4C47-60C6-4E79-933E-C41E102E6E8E}"/>
              </a:ext>
            </a:extLst>
          </p:cNvPr>
          <p:cNvSpPr txBox="1"/>
          <p:nvPr/>
        </p:nvSpPr>
        <p:spPr>
          <a:xfrm>
            <a:off x="1326905" y="4652680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MARKKINOINTI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4B2731CF-80E9-4629-96B6-951316431271}"/>
              </a:ext>
            </a:extLst>
          </p:cNvPr>
          <p:cNvSpPr txBox="1"/>
          <p:nvPr/>
        </p:nvSpPr>
        <p:spPr>
          <a:xfrm>
            <a:off x="1699249" y="4049947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MAINONTA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4DE6D251-7BF3-4E2C-8EA2-BF06113CFFDA}"/>
              </a:ext>
            </a:extLst>
          </p:cNvPr>
          <p:cNvSpPr txBox="1"/>
          <p:nvPr/>
        </p:nvSpPr>
        <p:spPr>
          <a:xfrm>
            <a:off x="2320057" y="3438411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WWW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2B2E3F28-7D7F-41EA-974C-EA18E78292F7}"/>
              </a:ext>
            </a:extLst>
          </p:cNvPr>
          <p:cNvSpPr txBox="1"/>
          <p:nvPr/>
        </p:nvSpPr>
        <p:spPr>
          <a:xfrm>
            <a:off x="3528367" y="3192172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SOME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539E5FF3-4755-4CD4-97E1-622EC6EA1BBC}"/>
              </a:ext>
            </a:extLst>
          </p:cNvPr>
          <p:cNvSpPr txBox="1"/>
          <p:nvPr/>
        </p:nvSpPr>
        <p:spPr>
          <a:xfrm>
            <a:off x="4730888" y="3059668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VALMENNUSOSAAMINEN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FAF4D6-9F07-46A3-9EF2-3E997C8FC2F4}"/>
              </a:ext>
            </a:extLst>
          </p:cNvPr>
          <p:cNvSpPr txBox="1"/>
          <p:nvPr/>
        </p:nvSpPr>
        <p:spPr>
          <a:xfrm>
            <a:off x="7596434" y="3194282"/>
            <a:ext cx="347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mplitude Black" panose="02000603040000020004" pitchFamily="50" charset="0"/>
              </a:rPr>
              <a:t>URHEILUOSAAMINEN</a:t>
            </a:r>
            <a:endParaRPr lang="en-FI" dirty="0">
              <a:solidFill>
                <a:srgbClr val="7030A0"/>
              </a:solidFill>
              <a:latin typeface="Amplitude Black" panose="020006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henkilö, pelaaja, keinuminen, urheilu&#10;&#10;Kuvaus luotu automaattisesti">
            <a:extLst>
              <a:ext uri="{FF2B5EF4-FFF2-40B4-BE49-F238E27FC236}">
                <a16:creationId xmlns:a16="http://schemas.microsoft.com/office/drawing/2014/main" id="{92C6E2BB-EBD4-4A53-BB2C-E95FDB9D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07" y="2852928"/>
            <a:ext cx="2866644" cy="19110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39D41-F7AE-46F3-BB17-69221482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Valmentaja Taekwondourheilijoissa</a:t>
            </a:r>
          </a:p>
        </p:txBody>
      </p:sp>
      <p:sp>
        <p:nvSpPr>
          <p:cNvPr id="4" name="Pyöristetty suorakulmio 12">
            <a:extLst>
              <a:ext uri="{FF2B5EF4-FFF2-40B4-BE49-F238E27FC236}">
                <a16:creationId xmlns:a16="http://schemas.microsoft.com/office/drawing/2014/main" id="{DE0C4E8A-AC07-43A9-B76E-5DD9F813CCF2}"/>
              </a:ext>
            </a:extLst>
          </p:cNvPr>
          <p:cNvSpPr/>
          <p:nvPr/>
        </p:nvSpPr>
        <p:spPr>
          <a:xfrm>
            <a:off x="774915" y="1692196"/>
            <a:ext cx="4339526" cy="14539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Toteuttaa seuran arvoja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Innostaa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Osaa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On suunnitelmallinen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Välittää</a:t>
            </a:r>
          </a:p>
        </p:txBody>
      </p:sp>
      <p:sp>
        <p:nvSpPr>
          <p:cNvPr id="5" name="Pyöristetty suorakulmio 12">
            <a:extLst>
              <a:ext uri="{FF2B5EF4-FFF2-40B4-BE49-F238E27FC236}">
                <a16:creationId xmlns:a16="http://schemas.microsoft.com/office/drawing/2014/main" id="{0FB7F117-8D49-4FF4-B3BB-A1D48ABD32E5}"/>
              </a:ext>
            </a:extLst>
          </p:cNvPr>
          <p:cNvSpPr/>
          <p:nvPr/>
        </p:nvSpPr>
        <p:spPr>
          <a:xfrm>
            <a:off x="6559032" y="1690209"/>
            <a:ext cx="4427967" cy="14539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Toteuttaa seuran missiota</a:t>
            </a:r>
          </a:p>
          <a:p>
            <a:r>
              <a:rPr lang="fi-FI" sz="1200" b="0" dirty="0">
                <a:solidFill>
                  <a:schemeClr val="tx1"/>
                </a:solidFill>
                <a:latin typeface="Amplitude Bold" panose="02000806050000020004" pitchFamily="50" charset="0"/>
              </a:rPr>
              <a:t>Kasvattaa eettisesti kestävällä tavalla kansainvälisen tason huippu-urheilijoita ja urheilullista elämäntapaa toteuttavia ihmisiä sekä parantaa taekwondon tunnettavuutta ja asemaa lajina Suomessa.</a:t>
            </a:r>
          </a:p>
        </p:txBody>
      </p:sp>
      <p:sp>
        <p:nvSpPr>
          <p:cNvPr id="6" name="Pyöristetty suorakulmio 12">
            <a:extLst>
              <a:ext uri="{FF2B5EF4-FFF2-40B4-BE49-F238E27FC236}">
                <a16:creationId xmlns:a16="http://schemas.microsoft.com/office/drawing/2014/main" id="{CF74E755-DEB6-4DD8-A1B4-CD5068043270}"/>
              </a:ext>
            </a:extLst>
          </p:cNvPr>
          <p:cNvSpPr/>
          <p:nvPr/>
        </p:nvSpPr>
        <p:spPr>
          <a:xfrm>
            <a:off x="774915" y="4438824"/>
            <a:ext cx="4339526" cy="14539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Valmentaa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Kannustaa yrittämään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Innostaa omalla esimerkillään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Painottaa hauskuutta</a:t>
            </a:r>
          </a:p>
          <a:p>
            <a:pPr algn="ctr"/>
            <a:r>
              <a:rPr lang="fi-FI" sz="1600" b="1" dirty="0">
                <a:latin typeface="Amplitude Bold" panose="02000606040000020004" pitchFamily="2" charset="77"/>
              </a:rPr>
              <a:t>Luo turvallisen harjoitteluympäristön</a:t>
            </a:r>
          </a:p>
        </p:txBody>
      </p:sp>
      <p:sp>
        <p:nvSpPr>
          <p:cNvPr id="7" name="Pyöristetty suorakulmio 12">
            <a:extLst>
              <a:ext uri="{FF2B5EF4-FFF2-40B4-BE49-F238E27FC236}">
                <a16:creationId xmlns:a16="http://schemas.microsoft.com/office/drawing/2014/main" id="{917B2FCA-E123-4C1E-8847-29E5FC478E3F}"/>
              </a:ext>
            </a:extLst>
          </p:cNvPr>
          <p:cNvSpPr/>
          <p:nvPr/>
        </p:nvSpPr>
        <p:spPr>
          <a:xfrm>
            <a:off x="6559031" y="4438824"/>
            <a:ext cx="4427967" cy="145395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Tekee seurasta paremman</a:t>
            </a:r>
          </a:p>
          <a:p>
            <a:r>
              <a:rPr lang="fi-FI" altLang="en-US" sz="1400" dirty="0">
                <a:latin typeface="Amplitude Bold" panose="02000806050000020004" pitchFamily="50" charset="0"/>
              </a:rPr>
              <a:t>Jos kaikki ajattelevat niin, että TU on parempi seura oman vierailunsa jälkeen, niin toiminta ja seura on hyvällä tiellä</a:t>
            </a:r>
            <a:r>
              <a:rPr lang="fi-FI" altLang="en-US" sz="1200" dirty="0">
                <a:latin typeface="Amplitude Bold" panose="0200080605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70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AF899F-A81E-4C2A-9517-CEE38AC3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Salin säännöt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439DE01-7A4A-4F4F-80A0-70BC7FAF2940}"/>
              </a:ext>
            </a:extLst>
          </p:cNvPr>
          <p:cNvSpPr txBox="1"/>
          <p:nvPr/>
        </p:nvSpPr>
        <p:spPr>
          <a:xfrm>
            <a:off x="279946" y="1558904"/>
            <a:ext cx="5815013" cy="509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fi-FI" b="1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Yleinen käyttäytyminen salilla</a:t>
            </a:r>
            <a:endParaRPr lang="fi-FI" b="1" dirty="0">
              <a:solidFill>
                <a:schemeClr val="bg2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dirty="0">
                <a:effectLst/>
                <a:latin typeface="Amplitude Regular" panose="02000606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MS PGothic" panose="020B0600070205080204" pitchFamily="34" charset="-128"/>
                <a:cs typeface="Calibri" panose="020F0502020204030204" pitchFamily="34" charset="0"/>
              </a:rPr>
              <a:t>Kaikilta harrastajilta ja ohjaajilta edellytetään hyvien tapojen mukaista käytöstä salilla</a:t>
            </a:r>
            <a:endParaRPr lang="fi-FI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MS PGothic" panose="020B0600070205080204" pitchFamily="34" charset="-128"/>
                <a:cs typeface="Calibri" panose="020F0502020204030204" pitchFamily="34" charset="0"/>
              </a:rPr>
              <a:t>Ulkovaatteet laitetaan siististi naulakoihin ja kengät telineisiin </a:t>
            </a:r>
            <a:endParaRPr lang="fi-FI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MS PGothic" panose="020B0600070205080204" pitchFamily="34" charset="-128"/>
                <a:cs typeface="Calibri" panose="020F0502020204030204" pitchFamily="34" charset="0"/>
              </a:rPr>
              <a:t>Odottelualueella/salin reunoilla voi keskustella hiljaa harjoituksia häiritsemättä</a:t>
            </a:r>
            <a:endParaRPr lang="fi-FI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MS PGothic" panose="020B0600070205080204" pitchFamily="34" charset="-128"/>
                <a:cs typeface="Calibri" panose="020F0502020204030204" pitchFamily="34" charset="0"/>
              </a:rPr>
              <a:t>Pukuhuoneissa ja hallin yleisissä tiloissa otetaan muut toimijat huomioon</a:t>
            </a:r>
            <a:endParaRPr lang="fi-FI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Harrastajien tulee pysytellä harrastajille varatuilla alueilla</a:t>
            </a:r>
            <a:endParaRPr lang="fi-FI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Laukut ja reput asetetaan harjoitusten aikana sivustapenkkien alapuolelle </a:t>
            </a:r>
            <a:endParaRPr lang="fi-FI" sz="16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dirty="0">
                <a:solidFill>
                  <a:schemeClr val="bg1"/>
                </a:solidFill>
                <a:effectLst/>
                <a:latin typeface="Amplitude Regular" panose="02000606040000020004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fi-FI" b="1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Treenivaatteet</a:t>
            </a:r>
            <a:endParaRPr lang="fi-FI" b="1" dirty="0">
              <a:solidFill>
                <a:schemeClr val="bg2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dirty="0">
                <a:effectLst/>
                <a:latin typeface="Amplitude Regular" panose="02000606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Perusharjoituksissa käytetään aina taekwondopukua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Ottelu- ja oheisharjoitukset on vapautettu puvun käytöstä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Treenivaatteiden tulee olla puhtaita, siistejä ja ehjiä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E07188-7B21-4DEC-AB00-F7ABC9DA26B5}"/>
              </a:ext>
            </a:extLst>
          </p:cNvPr>
          <p:cNvSpPr txBox="1"/>
          <p:nvPr/>
        </p:nvSpPr>
        <p:spPr>
          <a:xfrm>
            <a:off x="5946917" y="1558904"/>
            <a:ext cx="6097656" cy="395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fi-FI" sz="2000" b="1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Harjoituksissa käyttäytyminen</a:t>
            </a:r>
            <a:endParaRPr lang="fi-FI" sz="2000" b="1" dirty="0">
              <a:solidFill>
                <a:schemeClr val="bg2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Kun opettaja puhuu tai näyttää mallia, niin oppilaat kuuntelevat ja katsovat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Harjoituksissa tehdään vain asioita, joita opettaja pyytää tekemään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Puheenvuoroa pyydetään viittaamalla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Kaikkia harjoituskavereita kohdellaan kunnioittavasti ja ystävällisesti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Myöhästyjät pyytävät lupaa tulla harjoituksiin viittaamalla harjoitussalin reunalla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Harrastajat eivät istu alas ilman opettajan lupaa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Seiniin ei nojailla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Kaikki harjoitteet tehdään tosissaan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2"/>
                </a:solidFill>
                <a:latin typeface="Amplitude Regular" panose="02000606040000020004" pitchFamily="50" charset="0"/>
                <a:cs typeface="Times New Roman" panose="02020603050405020304" pitchFamily="18" charset="0"/>
              </a:rPr>
              <a:t>Treenivälineitä kohdellaan hyvin ja niillä leikitään vain ohjaajien luvalla ennen </a:t>
            </a:r>
            <a:r>
              <a:rPr lang="fi-FI" sz="1600" dirty="0">
                <a:solidFill>
                  <a:schemeClr val="bg2"/>
                </a:solidFill>
                <a:effectLst/>
                <a:latin typeface="Amplitude Regular" panose="02000606040000020004" pitchFamily="50" charset="0"/>
                <a:ea typeface="MS PGothic" panose="020B0600070205080204" pitchFamily="34" charset="-128"/>
                <a:cs typeface="Calibri" panose="020F0502020204030204" pitchFamily="34" charset="0"/>
              </a:rPr>
              <a:t>treeniä</a:t>
            </a:r>
            <a:endParaRPr lang="fi-FI" sz="2000" dirty="0">
              <a:solidFill>
                <a:schemeClr val="bg2"/>
              </a:solidFill>
              <a:effectLst/>
              <a:latin typeface="Amplitude Regular" panose="020006060400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30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16557</TotalTime>
  <Words>478</Words>
  <Application>Microsoft Macintosh PowerPoint</Application>
  <PresentationFormat>Widescreen</PresentationFormat>
  <Paragraphs>136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Amplitude Black</vt:lpstr>
      <vt:lpstr>Amplitude Bold</vt:lpstr>
      <vt:lpstr>Amplitude Medium</vt:lpstr>
      <vt:lpstr>Amplitude Regular</vt:lpstr>
      <vt:lpstr>Amplitude Ultra</vt:lpstr>
      <vt:lpstr>Arial</vt:lpstr>
      <vt:lpstr>Calibri</vt:lpstr>
      <vt:lpstr>Calibri Light</vt:lpstr>
      <vt:lpstr>Symbol</vt:lpstr>
      <vt:lpstr>Times New Roman</vt:lpstr>
      <vt:lpstr>Wingdings</vt:lpstr>
      <vt:lpstr>Vuorovärinen</vt:lpstr>
      <vt:lpstr>PowerPoint Presentation</vt:lpstr>
      <vt:lpstr>PowerPoint Presentation</vt:lpstr>
      <vt:lpstr>Tervetuloa taekwondourheilijoiden 1-tason valmentajakoulutukseen! </vt:lpstr>
      <vt:lpstr>Koulutuksen rakenne </vt:lpstr>
      <vt:lpstr>Seurasta toimintaympäristöksi</vt:lpstr>
      <vt:lpstr>TU11 toimintaympäristönä </vt:lpstr>
      <vt:lpstr>TU11 toimintaympäristönä </vt:lpstr>
      <vt:lpstr>Valmentaja Taekwondourheilijoissa</vt:lpstr>
      <vt:lpstr>Salin säännöt</vt:lpstr>
      <vt:lpstr>Valmentajan edut ja velvollisuudet</vt:lpstr>
      <vt:lpstr>Valmentajan tuki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sampo pajulampi</dc:creator>
  <cp:lastModifiedBy>Pajulampi Sampo</cp:lastModifiedBy>
  <cp:revision>83</cp:revision>
  <dcterms:created xsi:type="dcterms:W3CDTF">2020-03-02T12:41:37Z</dcterms:created>
  <dcterms:modified xsi:type="dcterms:W3CDTF">2024-12-04T18:51:00Z</dcterms:modified>
</cp:coreProperties>
</file>