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308" r:id="rId3"/>
    <p:sldId id="304" r:id="rId4"/>
    <p:sldId id="315" r:id="rId5"/>
    <p:sldId id="326" r:id="rId6"/>
    <p:sldId id="325" r:id="rId7"/>
    <p:sldId id="327" r:id="rId8"/>
    <p:sldId id="328" r:id="rId9"/>
    <p:sldId id="329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/>
    <p:restoredTop sz="94760"/>
  </p:normalViewPr>
  <p:slideViewPr>
    <p:cSldViewPr snapToGrid="0">
      <p:cViewPr varScale="1">
        <p:scale>
          <a:sx n="123" d="100"/>
          <a:sy n="12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0819F-9939-8844-BB89-B838289337EE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6AFB6-691A-DA4B-9643-2F6341D4DA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84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Tavoiteorienteetatioteoria -&gt; tavoitteet ohjaavat tekemistä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6AFB6-691A-DA4B-9643-2F6341D4DA2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70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675" y="344245"/>
            <a:ext cx="11482649" cy="6185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b="1" i="0" spc="150" baseline="0">
                <a:solidFill>
                  <a:schemeClr val="bg2"/>
                </a:solidFill>
                <a:latin typeface="Amplitude Ultra" panose="02000606040000020004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137776"/>
            <a:ext cx="300089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137776"/>
            <a:ext cx="5044440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137776"/>
            <a:ext cx="946264" cy="365125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4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91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96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74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4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2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5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EC0D-5602-4CE0-998C-DDF679F6E0C1}" type="datetimeFigureOut">
              <a:rPr lang="fi-FI" smtClean="0"/>
              <a:t>10.6.2021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56F1E-8BCA-4665-A608-0887645AF1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3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83" y="284176"/>
            <a:ext cx="11693563" cy="6289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208699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E626EC0D-5602-4CE0-998C-DDF679F6E0C1}" type="datetimeFigureOut">
              <a:rPr lang="fi-FI" smtClean="0"/>
              <a:pPr/>
              <a:t>10.6.2021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208699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208699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1" i="0">
                <a:solidFill>
                  <a:schemeClr val="bg2"/>
                </a:solidFill>
                <a:latin typeface="Amplitude Bold" panose="02000606040000020004" pitchFamily="2" charset="77"/>
              </a:defRPr>
            </a:lvl1pPr>
          </a:lstStyle>
          <a:p>
            <a:fld id="{D2056F1E-8BCA-4665-A608-0887645AF1C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33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cap="all" baseline="0">
          <a:solidFill>
            <a:schemeClr val="bg2"/>
          </a:solidFill>
          <a:latin typeface="Amplitude Ultra" panose="02000606040000020004" pitchFamily="2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b="1" i="0" kern="1200">
          <a:solidFill>
            <a:schemeClr val="bg2"/>
          </a:solidFill>
          <a:latin typeface="Amplitude Bold" panose="02000606040000020004" pitchFamily="2" charset="77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oleyksin.fi/verkkokoulut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3593A600-8F5C-4F8F-B036-88EB3DC77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53" y="964692"/>
            <a:ext cx="8638674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80CFD-CC9F-482D-A97D-88D0598E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Yleisohje, jos huomaat epäkohtia turvallisuuden osalta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834B02-6D59-4C3C-BABF-F427C3D9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>
                <a:solidFill>
                  <a:schemeClr val="accent4"/>
                </a:solidFill>
              </a:rPr>
              <a:t>1. Puutu välittömästi ja estä vaaratilanteet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solidFill>
                  <a:schemeClr val="accent4"/>
                </a:solidFill>
              </a:rPr>
              <a:t>2. Keskustele osapuolten kanssa erikseen ja ilmoita, että asiaa käsitellään. Pidä huoli, että osapuolet kokevat, että tilanne on hoidossa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solidFill>
                  <a:schemeClr val="accent4"/>
                </a:solidFill>
              </a:rPr>
              <a:t>3. Ilmoita tilanne ja tekemäsi toimenpiteet seurajohdolle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>
                <a:solidFill>
                  <a:schemeClr val="accent4"/>
                </a:solidFill>
              </a:rPr>
              <a:t>4. Pohdi, mikä johti tilanteeseen ja oliko sen hoitaminen mutkatonta. Miten seura voisi vaikuttaa, että vastaavanlaista tilannetta ei tule jatkossa tai, että ne hoidettaisiin paremmin? </a:t>
            </a:r>
          </a:p>
        </p:txBody>
      </p:sp>
    </p:spTree>
    <p:extLst>
      <p:ext uri="{BB962C8B-B14F-4D97-AF65-F5344CB8AC3E}">
        <p14:creationId xmlns:p14="http://schemas.microsoft.com/office/powerpoint/2010/main" val="171292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ABBD86-0EA6-424B-ADBF-F9082023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 näin loukkaantumistilanteessa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732A84-24DF-4B2F-9780-30CF4AEA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1. Keskeytä toiminta ja selvitä, mitä tapahtui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2. Rauhoita loukkaantunut ja ohjeista tarvittaessa muu ryhmä jatkamaan harjoittelua esimerkiksi apuohjaajan johdolla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3. Soita hätänumeroon, mikäli kyseessä on vakava vamma, joka vaatii välitöntä hoitoa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4. Lievissä vammoissa ohjaa loukkaantunut sivuun ja kysy vointia. Tarjoa kylmää kolhuihin ja mustelmiin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5. Anna loukkaantuneelle hetki aikaa toipua ja kysele uudestaan vointia. Apuohjaaja voi olla loukkaantuneen kanssa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6. Kysy lapselta ja/tai vanhemmalta saako ja voiko antaa särkylääkettä. Jos voi niin kivun lievittäminen aina prioriteetti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7. Ilmoita harjoituksen jälkeen huoltajalle tilanne ja ohjeista jatkohoito tai lääkärissä käynti </a:t>
            </a:r>
          </a:p>
        </p:txBody>
      </p:sp>
    </p:spTree>
    <p:extLst>
      <p:ext uri="{BB962C8B-B14F-4D97-AF65-F5344CB8AC3E}">
        <p14:creationId xmlns:p14="http://schemas.microsoft.com/office/powerpoint/2010/main" val="14342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11FD8-BD70-4BEE-8006-AD3532A9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15938-84EF-43B6-8E84-728F78A58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Suorita koulutus </a:t>
            </a:r>
            <a:r>
              <a:rPr lang="fi-FI" i="1" dirty="0"/>
              <a:t>Et ole yksin </a:t>
            </a:r>
          </a:p>
          <a:p>
            <a:r>
              <a:rPr lang="fi-FI" dirty="0">
                <a:hlinkClick r:id="rId2"/>
              </a:rPr>
              <a:t>https://www.etoleyksin.fi/verkkokoulutus/</a:t>
            </a:r>
            <a:endParaRPr lang="fi-FI" dirty="0"/>
          </a:p>
          <a:p>
            <a:r>
              <a:rPr lang="fi-FI" dirty="0"/>
              <a:t>Suoritukseen kuluu noin tunti. Esitä todistus mentorillesi. </a:t>
            </a:r>
          </a:p>
          <a:p>
            <a:r>
              <a:rPr lang="fi-FI" dirty="0"/>
              <a:t>Verkkosivuilta löytyy myös runsaasti ohjeita ja materiaaleja aiheeseen liittyen </a:t>
            </a:r>
          </a:p>
        </p:txBody>
      </p:sp>
    </p:spTree>
    <p:extLst>
      <p:ext uri="{BB962C8B-B14F-4D97-AF65-F5344CB8AC3E}">
        <p14:creationId xmlns:p14="http://schemas.microsoft.com/office/powerpoint/2010/main" val="354639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B8260B7-7D32-8C4B-94AF-628486A855F2}"/>
              </a:ext>
            </a:extLst>
          </p:cNvPr>
          <p:cNvSpPr txBox="1">
            <a:spLocks/>
          </p:cNvSpPr>
          <p:nvPr/>
        </p:nvSpPr>
        <p:spPr>
          <a:xfrm>
            <a:off x="235527" y="2730734"/>
            <a:ext cx="11711247" cy="136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cap="all" spc="150" baseline="0">
                <a:solidFill>
                  <a:schemeClr val="bg2"/>
                </a:solidFill>
                <a:latin typeface="Amplitude Ultra" panose="02000606040000020004" pitchFamily="2" charset="77"/>
                <a:ea typeface="+mj-ea"/>
                <a:cs typeface="+mj-cs"/>
              </a:defRPr>
            </a:lvl1pPr>
          </a:lstStyle>
          <a:p>
            <a:r>
              <a:rPr lang="fi-FI" sz="9600" cap="none" dirty="0"/>
              <a:t>Turvallisuus salilla ja harjoituksissa</a:t>
            </a:r>
            <a:endParaRPr lang="fi-FI" sz="5400" cap="none" baseline="300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9DEA9-3877-4F1F-97EC-F373E654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5" y="443345"/>
            <a:ext cx="11738609" cy="5943600"/>
          </a:xfrm>
        </p:spPr>
        <p:txBody>
          <a:bodyPr>
            <a:noAutofit/>
          </a:bodyPr>
          <a:lstStyle/>
          <a:p>
            <a:pPr algn="ctr"/>
            <a:r>
              <a:rPr lang="fi-FI" sz="5400" dirty="0">
                <a:latin typeface="Amplitude Ultra" panose="02000603050000020004" pitchFamily="50" charset="0"/>
              </a:rPr>
              <a:t>Jokaisen seuralaiselle taattava fyysisesti ja psyykkisesti turvallinen harjoitteluympäristö </a:t>
            </a:r>
            <a:br>
              <a:rPr lang="fi-FI" sz="5400" dirty="0">
                <a:latin typeface="Amplitude Ultra" panose="02000603050000020004" pitchFamily="50" charset="0"/>
              </a:rPr>
            </a:br>
            <a:endParaRPr lang="fi-FI" sz="5400" dirty="0">
              <a:latin typeface="Amplitude Ultra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yijy, huonekalu, judo, sisä&#10;&#10;Kuvaus luotu automaattisesti">
            <a:extLst>
              <a:ext uri="{FF2B5EF4-FFF2-40B4-BE49-F238E27FC236}">
                <a16:creationId xmlns:a16="http://schemas.microsoft.com/office/drawing/2014/main" id="{51CC1E91-B78F-4893-8CBF-15C37EC05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96" y="3429000"/>
            <a:ext cx="3995981" cy="266398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53C09974-4760-7C43-87C4-9C35F35C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Mahdollisia uhkia ja haasteita Turvallisuudelle harjoituksissa</a:t>
            </a:r>
          </a:p>
        </p:txBody>
      </p:sp>
      <p:sp>
        <p:nvSpPr>
          <p:cNvPr id="6" name="Pyöristetty suorakulmio 12">
            <a:extLst>
              <a:ext uri="{FF2B5EF4-FFF2-40B4-BE49-F238E27FC236}">
                <a16:creationId xmlns:a16="http://schemas.microsoft.com/office/drawing/2014/main" id="{03940556-AE42-4176-A482-3B54779B41D3}"/>
              </a:ext>
            </a:extLst>
          </p:cNvPr>
          <p:cNvSpPr/>
          <p:nvPr/>
        </p:nvSpPr>
        <p:spPr>
          <a:xfrm>
            <a:off x="733763" y="1792935"/>
            <a:ext cx="4339526" cy="145395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Fyysinen </a:t>
            </a:r>
          </a:p>
        </p:txBody>
      </p:sp>
      <p:sp>
        <p:nvSpPr>
          <p:cNvPr id="7" name="Pyöristetty suorakulmio 12">
            <a:extLst>
              <a:ext uri="{FF2B5EF4-FFF2-40B4-BE49-F238E27FC236}">
                <a16:creationId xmlns:a16="http://schemas.microsoft.com/office/drawing/2014/main" id="{217034A9-04A3-4EB8-A056-EF4550DA1373}"/>
              </a:ext>
            </a:extLst>
          </p:cNvPr>
          <p:cNvSpPr/>
          <p:nvPr/>
        </p:nvSpPr>
        <p:spPr>
          <a:xfrm>
            <a:off x="6825703" y="1792935"/>
            <a:ext cx="4339526" cy="14539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Psyykkinen</a:t>
            </a:r>
          </a:p>
        </p:txBody>
      </p:sp>
      <p:sp>
        <p:nvSpPr>
          <p:cNvPr id="10" name="Pyöristetty suorakulmio 28">
            <a:extLst>
              <a:ext uri="{FF2B5EF4-FFF2-40B4-BE49-F238E27FC236}">
                <a16:creationId xmlns:a16="http://schemas.microsoft.com/office/drawing/2014/main" id="{D06A8FA4-4D4C-4F40-8084-4A3ABF473871}"/>
              </a:ext>
            </a:extLst>
          </p:cNvPr>
          <p:cNvSpPr/>
          <p:nvPr/>
        </p:nvSpPr>
        <p:spPr>
          <a:xfrm>
            <a:off x="1202919" y="3429000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Fyysiset kiusaamisen muodot</a:t>
            </a:r>
          </a:p>
        </p:txBody>
      </p:sp>
      <p:sp>
        <p:nvSpPr>
          <p:cNvPr id="12" name="Pyöristetty suorakulmio 28">
            <a:extLst>
              <a:ext uri="{FF2B5EF4-FFF2-40B4-BE49-F238E27FC236}">
                <a16:creationId xmlns:a16="http://schemas.microsoft.com/office/drawing/2014/main" id="{D675B467-B8F9-450A-B55B-A9BC44D09D5B}"/>
              </a:ext>
            </a:extLst>
          </p:cNvPr>
          <p:cNvSpPr/>
          <p:nvPr/>
        </p:nvSpPr>
        <p:spPr>
          <a:xfrm>
            <a:off x="1202919" y="4262905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Liian kova kontakti harjoituksissa</a:t>
            </a:r>
          </a:p>
        </p:txBody>
      </p:sp>
      <p:sp>
        <p:nvSpPr>
          <p:cNvPr id="14" name="Pyöristetty suorakulmio 28">
            <a:extLst>
              <a:ext uri="{FF2B5EF4-FFF2-40B4-BE49-F238E27FC236}">
                <a16:creationId xmlns:a16="http://schemas.microsoft.com/office/drawing/2014/main" id="{519A765C-A2DE-4D0E-941A-3FDB3B620F16}"/>
              </a:ext>
            </a:extLst>
          </p:cNvPr>
          <p:cNvSpPr/>
          <p:nvPr/>
        </p:nvSpPr>
        <p:spPr>
          <a:xfrm>
            <a:off x="1202919" y="5105347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Seksuaalinen häirintä ja väkivalta</a:t>
            </a:r>
          </a:p>
        </p:txBody>
      </p:sp>
      <p:sp>
        <p:nvSpPr>
          <p:cNvPr id="16" name="Pyöristetty suorakulmio 28">
            <a:extLst>
              <a:ext uri="{FF2B5EF4-FFF2-40B4-BE49-F238E27FC236}">
                <a16:creationId xmlns:a16="http://schemas.microsoft.com/office/drawing/2014/main" id="{E7E5F741-FB7E-4C9A-9A88-9B808EEC7D37}"/>
              </a:ext>
            </a:extLst>
          </p:cNvPr>
          <p:cNvSpPr/>
          <p:nvPr/>
        </p:nvSpPr>
        <p:spPr>
          <a:xfrm>
            <a:off x="1202919" y="5893823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Loukkaantumiset ja vaaratilanteet </a:t>
            </a:r>
          </a:p>
        </p:txBody>
      </p:sp>
      <p:sp>
        <p:nvSpPr>
          <p:cNvPr id="18" name="Pyöristetty suorakulmio 28">
            <a:extLst>
              <a:ext uri="{FF2B5EF4-FFF2-40B4-BE49-F238E27FC236}">
                <a16:creationId xmlns:a16="http://schemas.microsoft.com/office/drawing/2014/main" id="{0E13CC06-4FCE-4D57-8AA0-BD45B5ED0DE8}"/>
              </a:ext>
            </a:extLst>
          </p:cNvPr>
          <p:cNvSpPr/>
          <p:nvPr/>
        </p:nvSpPr>
        <p:spPr>
          <a:xfrm>
            <a:off x="8272005" y="3429000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Henkiset kiusaamisen muodot</a:t>
            </a:r>
          </a:p>
        </p:txBody>
      </p:sp>
      <p:sp>
        <p:nvSpPr>
          <p:cNvPr id="20" name="Pyöristetty suorakulmio 28">
            <a:extLst>
              <a:ext uri="{FF2B5EF4-FFF2-40B4-BE49-F238E27FC236}">
                <a16:creationId xmlns:a16="http://schemas.microsoft.com/office/drawing/2014/main" id="{1D129B1D-A1C3-4FD4-A810-370F69077A0D}"/>
              </a:ext>
            </a:extLst>
          </p:cNvPr>
          <p:cNvSpPr/>
          <p:nvPr/>
        </p:nvSpPr>
        <p:spPr>
          <a:xfrm>
            <a:off x="8272005" y="4262905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Syrjintä ja ulkopuolelle jättäminen </a:t>
            </a:r>
          </a:p>
        </p:txBody>
      </p:sp>
      <p:sp>
        <p:nvSpPr>
          <p:cNvPr id="22" name="Pyöristetty suorakulmio 28">
            <a:extLst>
              <a:ext uri="{FF2B5EF4-FFF2-40B4-BE49-F238E27FC236}">
                <a16:creationId xmlns:a16="http://schemas.microsoft.com/office/drawing/2014/main" id="{CCA0B8FF-B933-41AA-A040-ED214ECDC0C3}"/>
              </a:ext>
            </a:extLst>
          </p:cNvPr>
          <p:cNvSpPr/>
          <p:nvPr/>
        </p:nvSpPr>
        <p:spPr>
          <a:xfrm>
            <a:off x="8272005" y="5105347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Seksuaalinen häirintä ja väkivalta  </a:t>
            </a:r>
          </a:p>
        </p:txBody>
      </p:sp>
      <p:sp>
        <p:nvSpPr>
          <p:cNvPr id="24" name="Pyöristetty suorakulmio 28">
            <a:extLst>
              <a:ext uri="{FF2B5EF4-FFF2-40B4-BE49-F238E27FC236}">
                <a16:creationId xmlns:a16="http://schemas.microsoft.com/office/drawing/2014/main" id="{9D07B6BB-8680-420F-AB29-4369289220E9}"/>
              </a:ext>
            </a:extLst>
          </p:cNvPr>
          <p:cNvSpPr/>
          <p:nvPr/>
        </p:nvSpPr>
        <p:spPr>
          <a:xfrm>
            <a:off x="8272005" y="5893823"/>
            <a:ext cx="2425377" cy="6095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atin typeface="Amplitude Bold" panose="02000606040000020004" pitchFamily="2" charset="77"/>
              </a:rPr>
              <a:t>Pelottava tai negatiivinen ilmapiiri </a:t>
            </a:r>
          </a:p>
        </p:txBody>
      </p:sp>
    </p:spTree>
    <p:extLst>
      <p:ext uri="{BB962C8B-B14F-4D97-AF65-F5344CB8AC3E}">
        <p14:creationId xmlns:p14="http://schemas.microsoft.com/office/powerpoint/2010/main" val="14947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6728F-99AC-4119-9DCB-3FB166B3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Kiusaaminen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4CB55-920B-4304-8547-B0A14B92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404889" cy="420624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Kiusaamista voi olla:</a:t>
            </a:r>
          </a:p>
          <a:p>
            <a:r>
              <a:rPr lang="fi-FI" dirty="0"/>
              <a:t>Verbaalinen: haukkuminen, kiusoittelu, pelottelu</a:t>
            </a:r>
          </a:p>
          <a:p>
            <a:r>
              <a:rPr lang="fi-FI" dirty="0"/>
              <a:t>Fyysinen: lyöminen, potkiminen, läpsiminen, alistaminen </a:t>
            </a:r>
          </a:p>
          <a:p>
            <a:r>
              <a:rPr lang="fi-FI" dirty="0"/>
              <a:t>Sosiaalinen: eristäminen, huhujen levittäminen, nolaaminen</a:t>
            </a:r>
          </a:p>
          <a:p>
            <a:r>
              <a:rPr lang="fi-FI" dirty="0"/>
              <a:t>Omaisuuteen kohdistuva: Varastaminen, piilottaminen, toisen tavaroiden likaaminen tai muu vahingoittaminen </a:t>
            </a:r>
          </a:p>
          <a:p>
            <a:r>
              <a:rPr lang="fi-FI" dirty="0"/>
              <a:t>Netin tai somen kautta tapahtuva</a:t>
            </a:r>
          </a:p>
        </p:txBody>
      </p:sp>
      <p:pic>
        <p:nvPicPr>
          <p:cNvPr id="7" name="Kuva 6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47413BF-D55F-47D9-915E-8E855EB6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 pressure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62" y="3385497"/>
            <a:ext cx="4161481" cy="277534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82730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6557E-BBD2-435B-9958-10FFA45C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 kiusaamiseen!</a:t>
            </a:r>
          </a:p>
        </p:txBody>
      </p:sp>
      <p:sp>
        <p:nvSpPr>
          <p:cNvPr id="4" name="Pyöristetty suorakulmio 12">
            <a:extLst>
              <a:ext uri="{FF2B5EF4-FFF2-40B4-BE49-F238E27FC236}">
                <a16:creationId xmlns:a16="http://schemas.microsoft.com/office/drawing/2014/main" id="{EBE6AB4D-660E-4910-893A-7EE73E47FF85}"/>
              </a:ext>
            </a:extLst>
          </p:cNvPr>
          <p:cNvSpPr/>
          <p:nvPr/>
        </p:nvSpPr>
        <p:spPr>
          <a:xfrm>
            <a:off x="523854" y="1463751"/>
            <a:ext cx="3519471" cy="48547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Tunnistaminen</a:t>
            </a:r>
          </a:p>
          <a:p>
            <a:pPr algn="ctr"/>
            <a:endParaRPr lang="fi-FI" sz="2800" b="1" dirty="0">
              <a:latin typeface="Amplitude Bold" panose="02000606040000020004" pitchFamily="2" charset="77"/>
            </a:endParaRPr>
          </a:p>
          <a:p>
            <a:r>
              <a:rPr lang="fi-FI" sz="1600" b="1" dirty="0">
                <a:latin typeface="Amplitude Bold" panose="02000606040000020004" pitchFamily="2" charset="77"/>
              </a:rPr>
              <a:t>Kiusaamista on kaikki kiusaamiseksi koettu toiminta, vaikka tekijä määrittelisi sen leikiksi </a:t>
            </a:r>
          </a:p>
          <a:p>
            <a:endParaRPr lang="fi-FI" sz="1600" b="1" dirty="0">
              <a:latin typeface="Amplitude Bold" panose="02000606040000020004" pitchFamily="2" charset="77"/>
            </a:endParaRPr>
          </a:p>
          <a:p>
            <a:r>
              <a:rPr lang="fi-FI" sz="1600" b="1" dirty="0">
                <a:latin typeface="Amplitude Bold" panose="02000606040000020004" pitchFamily="2" charset="77"/>
              </a:rPr>
              <a:t>Valmentajan kyettävä keskustelemaan ryhmäläistensä kanssa ja oltava helposti lähestyttävä. Voit kannustaa juttelemaan, jos näet jonkin asian vaivaavan </a:t>
            </a:r>
          </a:p>
          <a:p>
            <a:endParaRPr lang="fi-FI" sz="1600" b="1" dirty="0">
              <a:latin typeface="Amplitude Bold" panose="02000606040000020004" pitchFamily="2" charset="77"/>
            </a:endParaRPr>
          </a:p>
          <a:p>
            <a:r>
              <a:rPr lang="fi-FI" sz="1600" b="1" dirty="0">
                <a:latin typeface="Amplitude Bold" panose="02000606040000020004" pitchFamily="2" charset="77"/>
              </a:rPr>
              <a:t>Valmentajan kyettävä erottamaan tilanteet, jotka voidaan kokea kiusaamiseksi</a:t>
            </a: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9EAC7AB1-09C5-4A2C-B92F-32453D4860D5}"/>
              </a:ext>
            </a:extLst>
          </p:cNvPr>
          <p:cNvSpPr/>
          <p:nvPr/>
        </p:nvSpPr>
        <p:spPr>
          <a:xfrm>
            <a:off x="4336264" y="1463750"/>
            <a:ext cx="3519472" cy="48547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Ennaltaehkäisy</a:t>
            </a:r>
          </a:p>
          <a:p>
            <a:pPr algn="ctr"/>
            <a:endParaRPr lang="fi-FI" sz="2800" b="1" dirty="0">
              <a:latin typeface="Amplitude Bold" panose="02000606040000020004" pitchFamily="2" charset="77"/>
            </a:endParaRPr>
          </a:p>
          <a:p>
            <a:pPr marL="342900" indent="-342900"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Säännöllisesti läpi käyttäytymissäännöt</a:t>
            </a:r>
          </a:p>
          <a:p>
            <a:pPr marL="342900" indent="-342900"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Tiedon jakaminen ryhmälle kiusaamisesta </a:t>
            </a:r>
          </a:p>
          <a:p>
            <a:pPr marL="342900" indent="-342900"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Luo keinoja ja mahdollisuuksia puuttua kiusaamiseen 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600" b="1" dirty="0">
                <a:latin typeface="Amplitude Bold" panose="02000606040000020004" pitchFamily="2" charset="77"/>
              </a:rPr>
              <a:t>Kannusta aina puuttumaan heti ja kertomaan aikuiselle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Vahvista kiusaamisen vastaista ilmapiiriä ryhmässä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Tue ryhmän yhteenkuuluvuutta ja toisten kannustamista</a:t>
            </a:r>
          </a:p>
        </p:txBody>
      </p:sp>
      <p:sp>
        <p:nvSpPr>
          <p:cNvPr id="6" name="Pyöristetty suorakulmio 12">
            <a:extLst>
              <a:ext uri="{FF2B5EF4-FFF2-40B4-BE49-F238E27FC236}">
                <a16:creationId xmlns:a16="http://schemas.microsoft.com/office/drawing/2014/main" id="{E82D9FFD-E18A-4A6E-A43A-21FC248EA5ED}"/>
              </a:ext>
            </a:extLst>
          </p:cNvPr>
          <p:cNvSpPr/>
          <p:nvPr/>
        </p:nvSpPr>
        <p:spPr>
          <a:xfrm>
            <a:off x="8148675" y="1463750"/>
            <a:ext cx="3519472" cy="48547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Puuttuminen</a:t>
            </a:r>
          </a:p>
          <a:p>
            <a:pPr algn="ctr"/>
            <a:endParaRPr lang="fi-FI" sz="2800" b="1" dirty="0">
              <a:latin typeface="Amplitude Bold" panose="02000606040000020004" pitchFamily="2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Puutu välittömästi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Erota lapset ja </a:t>
            </a:r>
            <a:r>
              <a:rPr lang="fi-FI" sz="1600" b="1">
                <a:latin typeface="Amplitude Bold" panose="02000606040000020004" pitchFamily="2" charset="77"/>
              </a:rPr>
              <a:t>nuoret toisistaan </a:t>
            </a:r>
            <a:r>
              <a:rPr lang="fi-FI" sz="1600" b="1" dirty="0">
                <a:latin typeface="Amplitude Bold" panose="02000606040000020004" pitchFamily="2" charset="77"/>
              </a:rPr>
              <a:t>ja varmista turvallisuus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Pysy rauhallisena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Kuuntele ja kehota osapuolia kertomaan tilanne yksi kerrallaan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Kehota anteeksipyyntöön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Käy tilanne läpi ryhmän kanssa ja painota, ettei kiusaamista sallita missään muodossa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Ilmoita asiasta seurajohdolle ja seuraa tilannetta</a:t>
            </a:r>
          </a:p>
        </p:txBody>
      </p:sp>
    </p:spTree>
    <p:extLst>
      <p:ext uri="{BB962C8B-B14F-4D97-AF65-F5344CB8AC3E}">
        <p14:creationId xmlns:p14="http://schemas.microsoft.com/office/powerpoint/2010/main" val="118801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6728F-99AC-4119-9DCB-3FB166B3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Seksuaalinen häirintä tai väkivalta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84CB55-920B-4304-8547-B0A14B92D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404889" cy="420624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Seksuaalista häirintää tai väkivaltaa voi olla</a:t>
            </a:r>
          </a:p>
          <a:p>
            <a:r>
              <a:rPr lang="fi-FI" sz="2000" dirty="0"/>
              <a:t>Epäasialliset seksuaaliset puheet esim. vitsit tai vartaloa koskevat huomautukset tai kysymykset</a:t>
            </a:r>
          </a:p>
          <a:p>
            <a:r>
              <a:rPr lang="fi-FI" sz="2000" dirty="0"/>
              <a:t>Seksuaalisesti vihjailevat eleet tai ilmeet</a:t>
            </a:r>
          </a:p>
          <a:p>
            <a:r>
              <a:rPr lang="fi-FI" sz="2000" dirty="0"/>
              <a:t>Epäasialliset viestit tai yhteydenotot somen kautta </a:t>
            </a:r>
          </a:p>
          <a:p>
            <a:r>
              <a:rPr lang="fi-FI" sz="2000" dirty="0"/>
              <a:t>Yhdyntää tai seksuaalisia tekoja koskevat ehdotukset tai vaatimukset</a:t>
            </a:r>
          </a:p>
          <a:p>
            <a:r>
              <a:rPr lang="fi-FI" sz="2000" dirty="0"/>
              <a:t>Koskettelu tai muu ei-toivottu fyysinen läheisyys </a:t>
            </a: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6E44209F-A2CE-4AFA-84A5-3D09ABDD6116}"/>
              </a:ext>
            </a:extLst>
          </p:cNvPr>
          <p:cNvSpPr/>
          <p:nvPr/>
        </p:nvSpPr>
        <p:spPr>
          <a:xfrm>
            <a:off x="7509467" y="1792936"/>
            <a:ext cx="4339526" cy="44249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HUOM!</a:t>
            </a:r>
          </a:p>
          <a:p>
            <a:pPr algn="ctr"/>
            <a:br>
              <a:rPr lang="fi-FI" sz="2800" b="1" dirty="0">
                <a:latin typeface="Amplitude Bold" panose="02000606040000020004" pitchFamily="2" charset="77"/>
              </a:rPr>
            </a:br>
            <a:r>
              <a:rPr lang="fi-FI" sz="2800" b="1" dirty="0">
                <a:latin typeface="Amplitude Bold" panose="02000606040000020004" pitchFamily="2" charset="77"/>
              </a:rPr>
              <a:t>Alle 16-vuotiaiden osalta tutkitaan aina rikoksina</a:t>
            </a:r>
          </a:p>
          <a:p>
            <a:pPr algn="ctr"/>
            <a:endParaRPr lang="fi-FI" sz="2800" b="1" dirty="0">
              <a:latin typeface="Amplitude Bold" panose="02000606040000020004" pitchFamily="2" charset="77"/>
            </a:endParaRPr>
          </a:p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Suojaikäraja 18-vuotta, jos auktoriteettiasemassa</a:t>
            </a:r>
          </a:p>
        </p:txBody>
      </p:sp>
    </p:spTree>
    <p:extLst>
      <p:ext uri="{BB962C8B-B14F-4D97-AF65-F5344CB8AC3E}">
        <p14:creationId xmlns:p14="http://schemas.microsoft.com/office/powerpoint/2010/main" val="272791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E6557E-BBD2-435B-9958-10FFA45C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 Seksuaaliseen häirintään!</a:t>
            </a:r>
          </a:p>
        </p:txBody>
      </p:sp>
      <p:sp>
        <p:nvSpPr>
          <p:cNvPr id="4" name="Pyöristetty suorakulmio 12">
            <a:extLst>
              <a:ext uri="{FF2B5EF4-FFF2-40B4-BE49-F238E27FC236}">
                <a16:creationId xmlns:a16="http://schemas.microsoft.com/office/drawing/2014/main" id="{EBE6AB4D-660E-4910-893A-7EE73E47FF85}"/>
              </a:ext>
            </a:extLst>
          </p:cNvPr>
          <p:cNvSpPr/>
          <p:nvPr/>
        </p:nvSpPr>
        <p:spPr>
          <a:xfrm>
            <a:off x="523854" y="1463751"/>
            <a:ext cx="3519471" cy="485475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Tunnistaminen</a:t>
            </a:r>
          </a:p>
          <a:p>
            <a:pPr algn="ctr"/>
            <a:endParaRPr lang="fi-FI" sz="2800" b="1" dirty="0">
              <a:latin typeface="Amplitude Bold" panose="02000606040000020004" pitchFamily="2" charset="77"/>
            </a:endParaRPr>
          </a:p>
          <a:p>
            <a:r>
              <a:rPr lang="fi-FI" sz="1600" b="1" dirty="0">
                <a:latin typeface="Amplitude Bold" panose="02000606040000020004" pitchFamily="2" charset="77"/>
              </a:rPr>
              <a:t>Vitsiksikin tarkoitettu heitto voidaan kokea häirinnäksi. Oleellista on vetää raja heti, kun huomaa tilanteen ja ilmaista selkeästi nollatoleranssi häirintään kaikille paikalla olijoille. </a:t>
            </a:r>
          </a:p>
          <a:p>
            <a:endParaRPr lang="fi-FI" sz="1600" b="1" dirty="0">
              <a:latin typeface="Amplitude Bold" panose="02000606040000020004" pitchFamily="2" charset="77"/>
            </a:endParaRPr>
          </a:p>
          <a:p>
            <a:endParaRPr lang="fi-FI" sz="1600" b="1" dirty="0">
              <a:latin typeface="Amplitude Bold" panose="02000606040000020004" pitchFamily="2" charset="77"/>
            </a:endParaRPr>
          </a:p>
        </p:txBody>
      </p:sp>
      <p:sp>
        <p:nvSpPr>
          <p:cNvPr id="5" name="Pyöristetty suorakulmio 12">
            <a:extLst>
              <a:ext uri="{FF2B5EF4-FFF2-40B4-BE49-F238E27FC236}">
                <a16:creationId xmlns:a16="http://schemas.microsoft.com/office/drawing/2014/main" id="{9EAC7AB1-09C5-4A2C-B92F-32453D4860D5}"/>
              </a:ext>
            </a:extLst>
          </p:cNvPr>
          <p:cNvSpPr/>
          <p:nvPr/>
        </p:nvSpPr>
        <p:spPr>
          <a:xfrm>
            <a:off x="4336264" y="1463750"/>
            <a:ext cx="3519472" cy="48547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Ennaltaehkäisy</a:t>
            </a:r>
          </a:p>
          <a:p>
            <a:pPr algn="ctr"/>
            <a:endParaRPr lang="fi-FI" sz="2800" b="1" dirty="0">
              <a:latin typeface="Amplitude Bold" panose="02000606040000020004" pitchFamily="2" charset="77"/>
            </a:endParaRPr>
          </a:p>
          <a:p>
            <a:pPr marL="342900" indent="-342900"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Säännöllisesti läpi käyttäytymissäännöt</a:t>
            </a:r>
          </a:p>
          <a:p>
            <a:pPr marL="342900" indent="-342900"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Tiedon jakaminen ryhmälle seksuaalisesta häirinnästä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600" b="1" dirty="0">
                <a:latin typeface="Amplitude Bold" panose="02000606040000020004" pitchFamily="2" charset="77"/>
              </a:rPr>
              <a:t>Häirinnän ja flirtin erot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600" b="1" dirty="0">
                <a:latin typeface="Amplitude Bold" panose="02000606040000020004" pitchFamily="2" charset="77"/>
              </a:rPr>
              <a:t>Hyvä ja huono kosketus</a:t>
            </a:r>
          </a:p>
          <a:p>
            <a:pPr marL="342900" indent="-342900"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Luo keinoja ja mahdollisuuksia puuttua häirintään, ole tavoitettavissa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Vahvista häirinnän vastaista ilmapiiriä </a:t>
            </a:r>
          </a:p>
          <a:p>
            <a:pPr marL="800100" lvl="1" indent="-342900">
              <a:buFont typeface="+mj-lt"/>
              <a:buAutoNum type="alphaUcPeriod"/>
            </a:pPr>
            <a:r>
              <a:rPr lang="fi-FI" sz="1600" b="1" dirty="0">
                <a:latin typeface="Amplitude Bold" panose="02000606040000020004" pitchFamily="2" charset="77"/>
              </a:rPr>
              <a:t>Käytännön teot ja puheet ratkaisevia</a:t>
            </a:r>
          </a:p>
        </p:txBody>
      </p:sp>
      <p:sp>
        <p:nvSpPr>
          <p:cNvPr id="6" name="Pyöristetty suorakulmio 12">
            <a:extLst>
              <a:ext uri="{FF2B5EF4-FFF2-40B4-BE49-F238E27FC236}">
                <a16:creationId xmlns:a16="http://schemas.microsoft.com/office/drawing/2014/main" id="{E82D9FFD-E18A-4A6E-A43A-21FC248EA5ED}"/>
              </a:ext>
            </a:extLst>
          </p:cNvPr>
          <p:cNvSpPr/>
          <p:nvPr/>
        </p:nvSpPr>
        <p:spPr>
          <a:xfrm>
            <a:off x="8148675" y="1463750"/>
            <a:ext cx="3519472" cy="48547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atin typeface="Amplitude Bold" panose="02000606040000020004" pitchFamily="2" charset="77"/>
              </a:rPr>
              <a:t>Puuttuminen</a:t>
            </a:r>
          </a:p>
          <a:p>
            <a:pPr algn="ctr"/>
            <a:endParaRPr lang="fi-FI" sz="2800" b="1" dirty="0">
              <a:latin typeface="Amplitude Bold" panose="02000606040000020004" pitchFamily="2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Puutu välittömästi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Kuuntele ja selvitä tilanne. Puhu osapuolille erikseen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Vie asia eteenpäin heti, jos on vähääkään epäilystä rikoksesta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Ilmoita asiasta seurajohdolle ja hae tarvittaessa lisätukea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600" b="1" dirty="0">
                <a:latin typeface="Amplitude Bold" panose="02000606040000020004" pitchFamily="2" charset="77"/>
              </a:rPr>
              <a:t>Seuraa tilannetta ja tue osapuolia muutoksessa</a:t>
            </a:r>
          </a:p>
        </p:txBody>
      </p:sp>
    </p:spTree>
    <p:extLst>
      <p:ext uri="{BB962C8B-B14F-4D97-AF65-F5344CB8AC3E}">
        <p14:creationId xmlns:p14="http://schemas.microsoft.com/office/powerpoint/2010/main" val="313154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13DD5-6083-4B0C-8031-3F8FC1A8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Valmentaja luo turvallisen harjoitusilmapiirin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ED46DF-CE9C-47FC-8977-ABDBF827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599" y="2020824"/>
            <a:ext cx="7172985" cy="4206240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Valmentajan rooli on keskeinen turvallisen ilmapiirin luomisessa</a:t>
            </a:r>
          </a:p>
          <a:p>
            <a:endParaRPr lang="fi-FI" dirty="0"/>
          </a:p>
          <a:p>
            <a:pPr lvl="1"/>
            <a:r>
              <a:rPr lang="fi-FI" dirty="0"/>
              <a:t>Häiriökäyttäytymiseen puututaan, mutta rakentavasti ja ohjaavasti </a:t>
            </a:r>
          </a:p>
          <a:p>
            <a:pPr lvl="1"/>
            <a:r>
              <a:rPr lang="fi-FI" dirty="0"/>
              <a:t>Kaikilla on oikeus tulla kuulluksi ja ilmaista itseään </a:t>
            </a:r>
          </a:p>
          <a:p>
            <a:pPr lvl="1"/>
            <a:r>
              <a:rPr lang="fi-FI" dirty="0"/>
              <a:t>Virheet nähdään oppimismahdollisuuksina, eikä niitä tule pelätä </a:t>
            </a:r>
          </a:p>
          <a:p>
            <a:pPr lvl="1"/>
            <a:r>
              <a:rPr lang="fi-FI" dirty="0"/>
              <a:t>Kannustava ja positiivinen ilmapiiri </a:t>
            </a:r>
          </a:p>
          <a:p>
            <a:pPr lvl="1"/>
            <a:r>
              <a:rPr lang="fi-FI" dirty="0"/>
              <a:t>Jokainen otetaan huomioon yksilönä</a:t>
            </a:r>
          </a:p>
          <a:p>
            <a:pPr lvl="1"/>
            <a:r>
              <a:rPr lang="fi-FI" dirty="0"/>
              <a:t>Kiusaamiseen ja häirintään on nollatoleranssi </a:t>
            </a:r>
          </a:p>
          <a:p>
            <a:pPr lvl="1"/>
            <a:r>
              <a:rPr lang="fi-FI" dirty="0"/>
              <a:t>Harjoitteet ja kontakti on rajattu ryhmälle sopivaksi, niin ettei tarvitse pelätä loukkaantumisia tai kipua </a:t>
            </a:r>
          </a:p>
        </p:txBody>
      </p:sp>
      <p:pic>
        <p:nvPicPr>
          <p:cNvPr id="5" name="Kuva 4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B6B3B853-7911-48B5-AF37-EC639392A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9099" y="2239537"/>
            <a:ext cx="4939989" cy="3293326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373573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15702</TotalTime>
  <Words>662</Words>
  <Application>Microsoft Office PowerPoint</Application>
  <PresentationFormat>Laajakuva</PresentationFormat>
  <Paragraphs>106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Amplitude Bold</vt:lpstr>
      <vt:lpstr>Amplitude Ultra</vt:lpstr>
      <vt:lpstr>Calibri</vt:lpstr>
      <vt:lpstr>Wingdings</vt:lpstr>
      <vt:lpstr>Vuorovärinen</vt:lpstr>
      <vt:lpstr>PowerPoint-esitys</vt:lpstr>
      <vt:lpstr>PowerPoint-esitys</vt:lpstr>
      <vt:lpstr>Jokaisen seuralaiselle taattava fyysisesti ja psyykkisesti turvallinen harjoitteluympäristö  </vt:lpstr>
      <vt:lpstr>Mahdollisia uhkia ja haasteita Turvallisuudelle harjoituksissa</vt:lpstr>
      <vt:lpstr>Kiusaaminen</vt:lpstr>
      <vt:lpstr>Puutu kiusaamiseen!</vt:lpstr>
      <vt:lpstr>Seksuaalinen häirintä tai väkivalta</vt:lpstr>
      <vt:lpstr>Puutu Seksuaaliseen häirintään!</vt:lpstr>
      <vt:lpstr>Valmentaja luo turvallisen harjoitusilmapiirin </vt:lpstr>
      <vt:lpstr>Yleisohje, jos huomaat epäkohtia turvallisuuden osalta</vt:lpstr>
      <vt:lpstr>Toimi näin loukkaantumistilanteessa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sampo pajulampi</dc:creator>
  <cp:lastModifiedBy>Pauli Raivio</cp:lastModifiedBy>
  <cp:revision>79</cp:revision>
  <dcterms:created xsi:type="dcterms:W3CDTF">2020-03-02T12:41:37Z</dcterms:created>
  <dcterms:modified xsi:type="dcterms:W3CDTF">2021-06-10T07:59:31Z</dcterms:modified>
</cp:coreProperties>
</file>