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308" r:id="rId3"/>
    <p:sldId id="304" r:id="rId4"/>
    <p:sldId id="315" r:id="rId5"/>
    <p:sldId id="258" r:id="rId6"/>
    <p:sldId id="325" r:id="rId7"/>
    <p:sldId id="326" r:id="rId8"/>
    <p:sldId id="327" r:id="rId9"/>
    <p:sldId id="328" r:id="rId10"/>
    <p:sldId id="32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/>
    <p:restoredTop sz="94760"/>
  </p:normalViewPr>
  <p:slideViewPr>
    <p:cSldViewPr snapToGrid="0">
      <p:cViewPr varScale="1">
        <p:scale>
          <a:sx n="105" d="100"/>
          <a:sy n="105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819F-9939-8844-BB89-B838289337EE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AFB6-691A-DA4B-9643-2F6341D4D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Tavoiteorienteetatioteoria -&gt; tavoitteet ohjaavat tekemistä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AFB6-691A-DA4B-9643-2F6341D4DA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7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675" y="344245"/>
            <a:ext cx="11482649" cy="618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b="1" i="0" spc="150" baseline="0">
                <a:solidFill>
                  <a:schemeClr val="bg2"/>
                </a:solidFill>
                <a:latin typeface="Amplitude Ultra" panose="02000606040000020004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137776"/>
            <a:ext cx="300089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137776"/>
            <a:ext cx="5044440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137776"/>
            <a:ext cx="94626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4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83" y="284176"/>
            <a:ext cx="11693563" cy="6289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208699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208699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208699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33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cap="all" baseline="0">
          <a:solidFill>
            <a:schemeClr val="bg2"/>
          </a:solidFill>
          <a:latin typeface="Amplitude Ultra" panose="02000606040000020004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593A600-8F5C-4F8F-B036-88EB3DC7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53" y="964692"/>
            <a:ext cx="8638674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D9C99-9213-4C45-83AA-0DDC36B9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harjoitussuunnitelmista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C0E9FBE-B575-4C9E-BF03-269D4211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2" y="1628112"/>
            <a:ext cx="3719203" cy="463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D12C9E5-151E-4DFF-92EA-1D225E2A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44" y="1554960"/>
            <a:ext cx="3521770" cy="33009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A9DF481-7C91-4F87-8412-EA9BA6E65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530" y="2108048"/>
            <a:ext cx="3396169" cy="384048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957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2D28F1-C593-4E1F-B791-46A1DD68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591FCA-A62E-4FF9-9C29-1C28F74C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39" y="1792936"/>
            <a:ext cx="9784080" cy="4206240"/>
          </a:xfrm>
        </p:spPr>
        <p:txBody>
          <a:bodyPr/>
          <a:lstStyle/>
          <a:p>
            <a:r>
              <a:rPr lang="fi-FI" dirty="0"/>
              <a:t>Suunnittele yksittäinen harjoitus ja ohjaa se. Näytä suunnitelmasi mentorillesi ennen varsinaista harjoitusta.</a:t>
            </a:r>
          </a:p>
          <a:p>
            <a:r>
              <a:rPr lang="fi-FI" dirty="0"/>
              <a:t>Harjoituksen jälkeen arvioi, toteutuiko suunnitelma, kuten alun perin kaavailit. Mikä meni erityisesti suunnitelman mukaan? Mitä pitää jatkossa huomioida paremmin? </a:t>
            </a:r>
          </a:p>
          <a:p>
            <a:r>
              <a:rPr lang="fi-FI" dirty="0"/>
              <a:t>Muista jatkossakin suunnitella harjoitukset riittävällä tarkkuudella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374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B8260B7-7D32-8C4B-94AF-628486A855F2}"/>
              </a:ext>
            </a:extLst>
          </p:cNvPr>
          <p:cNvSpPr txBox="1">
            <a:spLocks/>
          </p:cNvSpPr>
          <p:nvPr/>
        </p:nvSpPr>
        <p:spPr>
          <a:xfrm>
            <a:off x="235527" y="2730734"/>
            <a:ext cx="11711247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cap="all" spc="150" baseline="0">
                <a:solidFill>
                  <a:schemeClr val="bg2"/>
                </a:solidFill>
                <a:latin typeface="Amplitude Ultra" panose="02000606040000020004" pitchFamily="2" charset="77"/>
                <a:ea typeface="+mj-ea"/>
                <a:cs typeface="+mj-cs"/>
              </a:defRPr>
            </a:lvl1pPr>
          </a:lstStyle>
          <a:p>
            <a:r>
              <a:rPr lang="fi-FI" sz="9600" cap="none" dirty="0"/>
              <a:t>Harjoituksen suunnittelu</a:t>
            </a:r>
            <a:endParaRPr lang="fi-FI" sz="5400" cap="none" baseline="300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9DEA9-3877-4F1F-97EC-F373E654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5" y="443345"/>
            <a:ext cx="11738609" cy="5943600"/>
          </a:xfrm>
        </p:spPr>
        <p:txBody>
          <a:bodyPr>
            <a:noAutofit/>
          </a:bodyPr>
          <a:lstStyle/>
          <a:p>
            <a:pPr algn="ctr"/>
            <a:r>
              <a:rPr lang="fi-FI" sz="5400" dirty="0">
                <a:latin typeface="Amplitude Ultra" panose="02000603050000020004" pitchFamily="50" charset="0"/>
              </a:rPr>
              <a:t>Kuinka suunnittelen hyvän harjoituksen, joka kehittää ryhmää ja harrastajia kohti tavoitteita?</a:t>
            </a:r>
            <a:br>
              <a:rPr lang="fi-FI" sz="5400" dirty="0">
                <a:latin typeface="Amplitude Ultra" panose="02000603050000020004" pitchFamily="50" charset="0"/>
              </a:rPr>
            </a:br>
            <a:endParaRPr lang="fi-FI" sz="54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Harjoitusten suunnittelun periaatteita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DDBE8B3-6F86-3442-9DCD-82776E7C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38" y="1792936"/>
            <a:ext cx="6972437" cy="4206240"/>
          </a:xfrm>
        </p:spPr>
        <p:txBody>
          <a:bodyPr numCol="1">
            <a:normAutofit lnSpcReduction="10000"/>
          </a:bodyPr>
          <a:lstStyle/>
          <a:p>
            <a:r>
              <a:rPr lang="fi-FI" dirty="0">
                <a:latin typeface="Amplitude Regular" panose="02000606040000020004" pitchFamily="50" charset="0"/>
              </a:rPr>
              <a:t>Suunnitelmallisuus on yksi seuran arvoista ja sen pitäisi näkyä valmennustoiminnassa.</a:t>
            </a:r>
          </a:p>
          <a:p>
            <a:r>
              <a:rPr lang="fi-FI" dirty="0">
                <a:latin typeface="Amplitude Regular" panose="02000606040000020004" pitchFamily="50" charset="0"/>
              </a:rPr>
              <a:t>Suunnittelu edesauttaa yksittäisen harjoituksen läpivientiä mahdollisimman tehokkaasti oppimistavoitteisiin nähden.</a:t>
            </a:r>
          </a:p>
          <a:p>
            <a:r>
              <a:rPr lang="fi-FI" dirty="0">
                <a:latin typeface="Amplitude Regular" panose="02000606040000020004" pitchFamily="50" charset="0"/>
              </a:rPr>
              <a:t>Suunnittelun oltava tarpeeksi dynaamista ja joustavaa.  Hyvä suunnitelma auttaa toteutuksessa, mutta antaa tilaa muutoksille ja yllätyksille.</a:t>
            </a:r>
          </a:p>
          <a:p>
            <a:r>
              <a:rPr lang="fi-FI" dirty="0">
                <a:latin typeface="Amplitude Regular" panose="02000606040000020004" pitchFamily="50" charset="0"/>
              </a:rPr>
              <a:t>Suunnittelu avartaa omia näkökulmia ja auttaa kehittämään uudenlaisia toteutustapoja.</a:t>
            </a:r>
          </a:p>
          <a:p>
            <a:r>
              <a:rPr lang="fi-FI" dirty="0">
                <a:latin typeface="Amplitude Regular" panose="02000606040000020004" pitchFamily="50" charset="0"/>
              </a:rPr>
              <a:t>Aina yksittäistä harjoitusta ei kerkeä suunnitella - rutiinin merkitys korostuu.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5E49423-4F2A-4730-8741-796FE3555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24" y="2467457"/>
            <a:ext cx="3896412" cy="25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24F6A3-FE5A-492B-97B9-0B210AED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523"/>
            <a:ext cx="10515600" cy="2102339"/>
          </a:xfrm>
        </p:spPr>
        <p:txBody>
          <a:bodyPr/>
          <a:lstStyle/>
          <a:p>
            <a:r>
              <a:rPr lang="fi-FI" dirty="0">
                <a:latin typeface="Amplitude Regular" panose="02000606040000020004" pitchFamily="50" charset="0"/>
              </a:rPr>
              <a:t>Kausisuunnitelma on pitkän ajan suunnitelma, joka takaa jatkuvuuden treenien välillä</a:t>
            </a:r>
          </a:p>
          <a:p>
            <a:r>
              <a:rPr lang="fi-FI" dirty="0">
                <a:latin typeface="Amplitude Regular" panose="02000606040000020004" pitchFamily="50" charset="0"/>
              </a:rPr>
              <a:t>Perusryhmien ja kisaryhmien suunnitelmissa merkittäviä eroja tavoitteenasettelun vuoksi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7BF770B-364F-4321-856D-803B52B3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2" y="3644691"/>
            <a:ext cx="4968745" cy="2531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A58FD67-10A2-41E7-B3EF-9E349377C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3822">
            <a:off x="5772634" y="3578128"/>
            <a:ext cx="5898310" cy="3386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E3EF9062-977F-41F6-B761-EA0B9007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Kausisuunnitelmat</a:t>
            </a:r>
          </a:p>
        </p:txBody>
      </p:sp>
    </p:spTree>
    <p:extLst>
      <p:ext uri="{BB962C8B-B14F-4D97-AF65-F5344CB8AC3E}">
        <p14:creationId xmlns:p14="http://schemas.microsoft.com/office/powerpoint/2010/main" val="11766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2C0DD-650E-496D-ADE2-3243A11A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Oppimistavoitteet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1933DE-2367-4BD3-B43B-4CADAD8E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177" y="1476989"/>
            <a:ext cx="9784080" cy="4206240"/>
          </a:xfrm>
        </p:spPr>
        <p:txBody>
          <a:bodyPr/>
          <a:lstStyle/>
          <a:p>
            <a:r>
              <a:rPr lang="fi-FI" sz="2000" dirty="0">
                <a:latin typeface="Amplitude Regular" panose="02000606040000020004" pitchFamily="50" charset="0"/>
              </a:rPr>
              <a:t>Oppimistavoitteet sanelevat pitkälti, mitä ryhmissä tulisi opettaa</a:t>
            </a:r>
          </a:p>
          <a:p>
            <a:r>
              <a:rPr lang="fi-FI" sz="2000" dirty="0">
                <a:latin typeface="Amplitude Regular" panose="02000606040000020004" pitchFamily="50" charset="0"/>
              </a:rPr>
              <a:t>Otettava huomioon ainakin taidon/tekniikan oppiminen, fyysiset tavoitteet sekä ”metatavoitteet” ( esim. sosiaaliset, psykologiset, kasvatukselliset)</a:t>
            </a:r>
          </a:p>
          <a:p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B31A4F5A-143C-4B7E-8722-F9D1E09F1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22603"/>
              </p:ext>
            </p:extLst>
          </p:nvPr>
        </p:nvGraphicFramePr>
        <p:xfrm>
          <a:off x="1442317" y="3076812"/>
          <a:ext cx="9081477" cy="327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159">
                  <a:extLst>
                    <a:ext uri="{9D8B030D-6E8A-4147-A177-3AD203B41FA5}">
                      <a16:colId xmlns:a16="http://schemas.microsoft.com/office/drawing/2014/main" val="3955036158"/>
                    </a:ext>
                  </a:extLst>
                </a:gridCol>
                <a:gridCol w="3027159">
                  <a:extLst>
                    <a:ext uri="{9D8B030D-6E8A-4147-A177-3AD203B41FA5}">
                      <a16:colId xmlns:a16="http://schemas.microsoft.com/office/drawing/2014/main" val="341260476"/>
                    </a:ext>
                  </a:extLst>
                </a:gridCol>
                <a:gridCol w="3027159">
                  <a:extLst>
                    <a:ext uri="{9D8B030D-6E8A-4147-A177-3AD203B41FA5}">
                      <a16:colId xmlns:a16="http://schemas.microsoft.com/office/drawing/2014/main" val="1918359622"/>
                    </a:ext>
                  </a:extLst>
                </a:gridCol>
              </a:tblGrid>
              <a:tr h="720807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Taito/tekniikka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Fyysiset 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Metatavoitteet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35643"/>
                  </a:ext>
                </a:extLst>
              </a:tr>
              <a:tr h="720807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Vyökoevaatimukset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Monipuolisuus, nopeus, kehonhallinta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Ryhmässä käyttäytyminen, keskittymiskyky, liikunnan ilo, turvallisuus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75593"/>
                  </a:ext>
                </a:extLst>
              </a:tr>
              <a:tr h="720807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Vyökoevaatimukset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Tukilihakset, liikkuvuus, monipuolisuus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Turvallisuus, pitkäjänteinen kehittyminen ja terveys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31329"/>
                  </a:ext>
                </a:extLst>
              </a:tr>
              <a:tr h="720807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Ottelutekniikka, taktiikka, liikesarjojen oikeat tekniikat ja toteutustavat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Kisamuodon vaatimukset. Esim. räjähtävä voima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Regular" panose="02000606040000020004" pitchFamily="50" charset="0"/>
                        </a:rPr>
                        <a:t>Urheilullisen elämäntavan opettelu, tavoitteellisuus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4504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326228AE-91C2-45DF-9CF9-804601801685}"/>
              </a:ext>
            </a:extLst>
          </p:cNvPr>
          <p:cNvSpPr txBox="1"/>
          <p:nvPr/>
        </p:nvSpPr>
        <p:spPr>
          <a:xfrm>
            <a:off x="1442317" y="2707480"/>
            <a:ext cx="27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  <a:latin typeface="Amplitude Ultra" panose="02000603050000020004" pitchFamily="50" charset="0"/>
              </a:rPr>
              <a:t>Esimerkkejä tavoitteista</a:t>
            </a:r>
          </a:p>
        </p:txBody>
      </p:sp>
    </p:spTree>
    <p:extLst>
      <p:ext uri="{BB962C8B-B14F-4D97-AF65-F5344CB8AC3E}">
        <p14:creationId xmlns:p14="http://schemas.microsoft.com/office/powerpoint/2010/main" val="29337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F3B8D6-E85C-4D8D-BC66-1CBE15D7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Toteuta joka harjoituksessa, vaikka kaikki muu menisi lonkalta</a:t>
            </a:r>
          </a:p>
        </p:txBody>
      </p:sp>
      <p:sp>
        <p:nvSpPr>
          <p:cNvPr id="4" name="Pyöristetty suorakulmio 8">
            <a:extLst>
              <a:ext uri="{FF2B5EF4-FFF2-40B4-BE49-F238E27FC236}">
                <a16:creationId xmlns:a16="http://schemas.microsoft.com/office/drawing/2014/main" id="{782E5D4E-F305-4053-B7B4-2AC8C71733B9}"/>
              </a:ext>
            </a:extLst>
          </p:cNvPr>
          <p:cNvSpPr/>
          <p:nvPr/>
        </p:nvSpPr>
        <p:spPr>
          <a:xfrm>
            <a:off x="3213063" y="4171328"/>
            <a:ext cx="7511764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Hyvä harjoitus tarjoaa elämyksiä – usein pienikin </a:t>
            </a:r>
            <a:r>
              <a:rPr lang="fi-FI" sz="1400" b="1" dirty="0" err="1">
                <a:latin typeface="Amplitude Bold" panose="02000606040000020004" pitchFamily="2" charset="77"/>
              </a:rPr>
              <a:t>twisti</a:t>
            </a:r>
            <a:r>
              <a:rPr lang="fi-FI" sz="1400" b="1" dirty="0">
                <a:latin typeface="Amplitude Bold" panose="02000606040000020004" pitchFamily="2" charset="77"/>
              </a:rPr>
              <a:t> riittää</a:t>
            </a:r>
          </a:p>
        </p:txBody>
      </p:sp>
      <p:sp>
        <p:nvSpPr>
          <p:cNvPr id="5" name="Pyöristetty suorakulmio 10">
            <a:extLst>
              <a:ext uri="{FF2B5EF4-FFF2-40B4-BE49-F238E27FC236}">
                <a16:creationId xmlns:a16="http://schemas.microsoft.com/office/drawing/2014/main" id="{E6C5FEEB-3F7B-4315-9422-AF2F5E85C3D4}"/>
              </a:ext>
            </a:extLst>
          </p:cNvPr>
          <p:cNvSpPr/>
          <p:nvPr/>
        </p:nvSpPr>
        <p:spPr>
          <a:xfrm>
            <a:off x="3213063" y="2721624"/>
            <a:ext cx="7511764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Hyvä harjoitus on turvallinen fyysisesti ja psyykkisesti</a:t>
            </a:r>
          </a:p>
        </p:txBody>
      </p:sp>
      <p:sp>
        <p:nvSpPr>
          <p:cNvPr id="6" name="Pyöristetty suorakulmio 11">
            <a:extLst>
              <a:ext uri="{FF2B5EF4-FFF2-40B4-BE49-F238E27FC236}">
                <a16:creationId xmlns:a16="http://schemas.microsoft.com/office/drawing/2014/main" id="{0FC03C34-5718-49A3-BE3D-B1EFB8F42680}"/>
              </a:ext>
            </a:extLst>
          </p:cNvPr>
          <p:cNvSpPr/>
          <p:nvPr/>
        </p:nvSpPr>
        <p:spPr>
          <a:xfrm>
            <a:off x="3213063" y="3433243"/>
            <a:ext cx="7511764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Hyvässä harjoituksessa on aina riittävästi liikuntaa – vältä yliohjeistamista ja seisoskeluvaiheita</a:t>
            </a:r>
          </a:p>
        </p:txBody>
      </p:sp>
      <p:sp>
        <p:nvSpPr>
          <p:cNvPr id="7" name="Pyöristetty suorakulmio 14">
            <a:extLst>
              <a:ext uri="{FF2B5EF4-FFF2-40B4-BE49-F238E27FC236}">
                <a16:creationId xmlns:a16="http://schemas.microsoft.com/office/drawing/2014/main" id="{66CEB854-2857-404A-BE11-C60B5B723BA1}"/>
              </a:ext>
            </a:extLst>
          </p:cNvPr>
          <p:cNvSpPr/>
          <p:nvPr/>
        </p:nvSpPr>
        <p:spPr>
          <a:xfrm>
            <a:off x="1202919" y="2507311"/>
            <a:ext cx="2425377" cy="6095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Turvallisuus</a:t>
            </a:r>
          </a:p>
        </p:txBody>
      </p:sp>
      <p:sp>
        <p:nvSpPr>
          <p:cNvPr id="8" name="Pyöristetty suorakulmio 15">
            <a:extLst>
              <a:ext uri="{FF2B5EF4-FFF2-40B4-BE49-F238E27FC236}">
                <a16:creationId xmlns:a16="http://schemas.microsoft.com/office/drawing/2014/main" id="{F5412B5A-19FB-4C21-A828-17559E1F6010}"/>
              </a:ext>
            </a:extLst>
          </p:cNvPr>
          <p:cNvSpPr/>
          <p:nvPr/>
        </p:nvSpPr>
        <p:spPr>
          <a:xfrm>
            <a:off x="1202919" y="3218930"/>
            <a:ext cx="2425377" cy="6095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Liikunnan riittävä määrä</a:t>
            </a:r>
          </a:p>
        </p:txBody>
      </p:sp>
      <p:sp>
        <p:nvSpPr>
          <p:cNvPr id="9" name="Pyöristetty suorakulmio 16">
            <a:extLst>
              <a:ext uri="{FF2B5EF4-FFF2-40B4-BE49-F238E27FC236}">
                <a16:creationId xmlns:a16="http://schemas.microsoft.com/office/drawing/2014/main" id="{13AE29E2-30FA-488E-8263-E323D0963877}"/>
              </a:ext>
            </a:extLst>
          </p:cNvPr>
          <p:cNvSpPr/>
          <p:nvPr/>
        </p:nvSpPr>
        <p:spPr>
          <a:xfrm>
            <a:off x="1202919" y="3930549"/>
            <a:ext cx="2425377" cy="6095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Elämyksellisyys </a:t>
            </a:r>
          </a:p>
        </p:txBody>
      </p:sp>
      <p:sp>
        <p:nvSpPr>
          <p:cNvPr id="10" name="Pyöristetty suorakulmio 27">
            <a:extLst>
              <a:ext uri="{FF2B5EF4-FFF2-40B4-BE49-F238E27FC236}">
                <a16:creationId xmlns:a16="http://schemas.microsoft.com/office/drawing/2014/main" id="{FE2F71EF-5C58-4E7C-A9C0-E27F99D8D144}"/>
              </a:ext>
            </a:extLst>
          </p:cNvPr>
          <p:cNvSpPr/>
          <p:nvPr/>
        </p:nvSpPr>
        <p:spPr>
          <a:xfrm>
            <a:off x="3213063" y="2017294"/>
            <a:ext cx="7511764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Hyvä harjoitus on innostava ja motivoiva</a:t>
            </a:r>
          </a:p>
        </p:txBody>
      </p:sp>
      <p:sp>
        <p:nvSpPr>
          <p:cNvPr id="11" name="Pyöristetty suorakulmio 28">
            <a:extLst>
              <a:ext uri="{FF2B5EF4-FFF2-40B4-BE49-F238E27FC236}">
                <a16:creationId xmlns:a16="http://schemas.microsoft.com/office/drawing/2014/main" id="{EF245FFF-8050-4798-BE24-0CC938919934}"/>
              </a:ext>
            </a:extLst>
          </p:cNvPr>
          <p:cNvSpPr/>
          <p:nvPr/>
        </p:nvSpPr>
        <p:spPr>
          <a:xfrm>
            <a:off x="1202919" y="1792936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Innostavuus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56915B4-2E84-43C2-BCB9-99253C05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07" y="4909414"/>
            <a:ext cx="10515600" cy="8404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mplitude Regular" panose="02000606040000020004" pitchFamily="50" charset="0"/>
              </a:rPr>
              <a:t>Tarkka suunnitelma vasta näiden jälkeen. Joskus voi ja pitää tehdä kompromisseja!</a:t>
            </a:r>
          </a:p>
        </p:txBody>
      </p:sp>
    </p:spTree>
    <p:extLst>
      <p:ext uri="{BB962C8B-B14F-4D97-AF65-F5344CB8AC3E}">
        <p14:creationId xmlns:p14="http://schemas.microsoft.com/office/powerpoint/2010/main" val="1659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50B42-227B-4BCF-B8EB-ED02541C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Huomiotavia asioita harjoituksen suunnittelussa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F16C142-BFFC-485F-B0EE-BB0EDFB934DB}"/>
              </a:ext>
            </a:extLst>
          </p:cNvPr>
          <p:cNvSpPr/>
          <p:nvPr/>
        </p:nvSpPr>
        <p:spPr>
          <a:xfrm>
            <a:off x="296985" y="1622454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Harjoituksen kokonaisuus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6094E775-DAF3-4CCE-A898-854CBCA10BEC}"/>
              </a:ext>
            </a:extLst>
          </p:cNvPr>
          <p:cNvSpPr/>
          <p:nvPr/>
        </p:nvSpPr>
        <p:spPr>
          <a:xfrm>
            <a:off x="3210169" y="1622454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Toteutustavat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152F236-9E8F-456B-A437-F8AA292E60B1}"/>
              </a:ext>
            </a:extLst>
          </p:cNvPr>
          <p:cNvSpPr/>
          <p:nvPr/>
        </p:nvSpPr>
        <p:spPr>
          <a:xfrm>
            <a:off x="6121403" y="1625335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Ryhmänhallinta ja organisointi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0F93E5D-96EA-4B6A-929B-1683FECCACAC}"/>
              </a:ext>
            </a:extLst>
          </p:cNvPr>
          <p:cNvSpPr/>
          <p:nvPr/>
        </p:nvSpPr>
        <p:spPr>
          <a:xfrm>
            <a:off x="9083434" y="1622454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Innostus ja motivointi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CEF00B9-4A5B-46A5-BCB1-1066EC1148A9}"/>
              </a:ext>
            </a:extLst>
          </p:cNvPr>
          <p:cNvSpPr/>
          <p:nvPr/>
        </p:nvSpPr>
        <p:spPr>
          <a:xfrm>
            <a:off x="296985" y="3924085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Esiintyminen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D0963A5-D112-47C9-9663-0F0F436D6924}"/>
              </a:ext>
            </a:extLst>
          </p:cNvPr>
          <p:cNvSpPr/>
          <p:nvPr/>
        </p:nvSpPr>
        <p:spPr>
          <a:xfrm>
            <a:off x="3210169" y="3924085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Opetustyylit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427B3BF-D7AB-48C2-9AA9-3A5C715DE21C}"/>
              </a:ext>
            </a:extLst>
          </p:cNvPr>
          <p:cNvSpPr/>
          <p:nvPr/>
        </p:nvSpPr>
        <p:spPr>
          <a:xfrm>
            <a:off x="6121403" y="3926966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Palautteen antaminen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6D309F7E-A495-49B7-93C5-317C13838176}"/>
              </a:ext>
            </a:extLst>
          </p:cNvPr>
          <p:cNvSpPr/>
          <p:nvPr/>
        </p:nvSpPr>
        <p:spPr>
          <a:xfrm>
            <a:off x="9083434" y="3916269"/>
            <a:ext cx="2657231" cy="59396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mplitude Regular" panose="02000606040000020004" pitchFamily="50" charset="0"/>
              </a:rPr>
              <a:t>Odottamattomat tilanteet ja muutokset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778B1F8-C76B-44DB-937D-9B659B70DDFE}"/>
              </a:ext>
            </a:extLst>
          </p:cNvPr>
          <p:cNvSpPr txBox="1"/>
          <p:nvPr/>
        </p:nvSpPr>
        <p:spPr>
          <a:xfrm>
            <a:off x="248136" y="2275298"/>
            <a:ext cx="28604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Opetustavoitteet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harjoitteet limittyvät toisiinsa?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Yksittäisten harjoitusten kestot ja painotukset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lämmittely tukee tavoitteita?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FD31011-D95C-4214-A172-DE13A88C6E26}"/>
              </a:ext>
            </a:extLst>
          </p:cNvPr>
          <p:cNvSpPr txBox="1"/>
          <p:nvPr/>
        </p:nvSpPr>
        <p:spPr>
          <a:xfrm>
            <a:off x="3184769" y="2297458"/>
            <a:ext cx="2860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harjoitus käytännössä tehdään?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Mitä välineitä tarvitaan?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otan huomioon erilaiset taitotasot?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933B19A-7971-4B1A-9345-18EF547B5E85}"/>
              </a:ext>
            </a:extLst>
          </p:cNvPr>
          <p:cNvSpPr txBox="1"/>
          <p:nvPr/>
        </p:nvSpPr>
        <p:spPr>
          <a:xfrm>
            <a:off x="6121403" y="2303083"/>
            <a:ext cx="28604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Kuinka paljon ryhmässä on harrastajia?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Missä muodossa harjoitellaan?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annan ohjeet niin, että kaikki kuulevat ja kiinnittävät huomion ohjeisiin?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puutun levottomuuteen?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2C486F8-678D-4530-A552-D69B4C168245}"/>
              </a:ext>
            </a:extLst>
          </p:cNvPr>
          <p:cNvSpPr txBox="1"/>
          <p:nvPr/>
        </p:nvSpPr>
        <p:spPr>
          <a:xfrm>
            <a:off x="9083434" y="2292386"/>
            <a:ext cx="28604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motivoin harrastajia päivän treeniin?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voin edesauttaa hyvän harjoitteluilmapiirin luomista omalla toiminnallani?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Positiivinen toimii aina paremmin kuin negatiivinen.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A2B28A9-58D6-4AE1-8F70-ABF31131756C}"/>
              </a:ext>
            </a:extLst>
          </p:cNvPr>
          <p:cNvSpPr txBox="1"/>
          <p:nvPr/>
        </p:nvSpPr>
        <p:spPr>
          <a:xfrm>
            <a:off x="3159370" y="4650220"/>
            <a:ext cx="2860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Mikä opetustyyli edesauttaa parhaiten tavoitteen saavuttamisessa?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Mikä on oma roolini ja mikä harrastajien rooli?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voin käyttää harjoitusvälineitä rajaamaan toimintaympäristöä?	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268F3C6-99EE-480C-8BC0-E4DAB8680C51}"/>
              </a:ext>
            </a:extLst>
          </p:cNvPr>
          <p:cNvSpPr txBox="1"/>
          <p:nvPr/>
        </p:nvSpPr>
        <p:spPr>
          <a:xfrm>
            <a:off x="6121402" y="4685065"/>
            <a:ext cx="28604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Ryhmäpalaute vs. yksilöpalaute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annan palautteen käytännössä?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varmistan, että harrastaja itse reflektoi tekniikkaansa palautteen kautta?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Palautteen tarkoitus	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D96EF1E-6D42-4010-A1BB-7798FBC0FFC8}"/>
              </a:ext>
            </a:extLst>
          </p:cNvPr>
          <p:cNvSpPr txBox="1"/>
          <p:nvPr/>
        </p:nvSpPr>
        <p:spPr>
          <a:xfrm>
            <a:off x="9083434" y="4674368"/>
            <a:ext cx="2860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Mitä teen loukkaantumistilanteissa?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Mitä yllätyksiä harjoituksessa voi tulla vastaan?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Voiko yllätyksiin edes valmistautua? 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A398649-8F42-467C-82DD-F9A7CA2FD475}"/>
              </a:ext>
            </a:extLst>
          </p:cNvPr>
          <p:cNvSpPr txBox="1"/>
          <p:nvPr/>
        </p:nvSpPr>
        <p:spPr>
          <a:xfrm>
            <a:off x="248137" y="4542499"/>
            <a:ext cx="2860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Minkälainen oma ulosantini on? (puhenopeus, äänen kantavuus, selkeys)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varmistan, etten käytä liikaa aikaa ohjeistukseen?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Miten tuon omia vahvuuksiani esiin motivointikeinona?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2"/>
                </a:solidFill>
                <a:latin typeface="Amplitude Regular" panose="02000606040000020004" pitchFamily="50" charset="0"/>
              </a:rPr>
              <a:t>Valmentaja on aina esimerkki etenkin lasten kohdalla.	</a:t>
            </a:r>
          </a:p>
        </p:txBody>
      </p:sp>
    </p:spTree>
    <p:extLst>
      <p:ext uri="{BB962C8B-B14F-4D97-AF65-F5344CB8AC3E}">
        <p14:creationId xmlns:p14="http://schemas.microsoft.com/office/powerpoint/2010/main" val="27872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7D021-5919-4A76-B7B8-D575C168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Yksinkertainen harjoitussuunnitelma on usein paras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AD8809-BE4C-4626-A78B-83F62EB0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967" y="1692197"/>
            <a:ext cx="9784080" cy="4206240"/>
          </a:xfrm>
        </p:spPr>
        <p:txBody>
          <a:bodyPr/>
          <a:lstStyle/>
          <a:p>
            <a:r>
              <a:rPr lang="fi-FI" dirty="0"/>
              <a:t>Älä </a:t>
            </a:r>
            <a:r>
              <a:rPr lang="fi-FI" dirty="0" err="1"/>
              <a:t>ylisuunnittele</a:t>
            </a:r>
            <a:r>
              <a:rPr lang="fi-FI" dirty="0"/>
              <a:t>, vaan keskity harjoituksen isoihin kokonaisuuksiin ja punaiseen lankaan, joka nivoo ne yhteen</a:t>
            </a:r>
          </a:p>
          <a:p>
            <a:pPr lvl="1"/>
            <a:r>
              <a:rPr lang="fi-FI" dirty="0"/>
              <a:t>Aloitus – Ryhmän motivointi, harjoituksen tavoitteiden kertominen</a:t>
            </a:r>
          </a:p>
          <a:p>
            <a:pPr lvl="1"/>
            <a:r>
              <a:rPr lang="fi-FI" dirty="0"/>
              <a:t>Alkulämmittely – Miten tukee päivän aihetta? Harjoitellaanko ominaisuuksia?</a:t>
            </a:r>
          </a:p>
          <a:p>
            <a:pPr lvl="1"/>
            <a:r>
              <a:rPr lang="fi-FI" dirty="0"/>
              <a:t>Taidon harjoittelu – Mitä harjoitellaan ja miten?</a:t>
            </a:r>
          </a:p>
          <a:p>
            <a:pPr lvl="1"/>
            <a:r>
              <a:rPr lang="fi-FI" dirty="0"/>
              <a:t>Taidon soveltaminen – Minkälaisilla harjoitteilla taitoa voi soveltaa?</a:t>
            </a:r>
          </a:p>
          <a:p>
            <a:pPr lvl="1"/>
            <a:r>
              <a:rPr lang="fi-FI" dirty="0"/>
              <a:t>Loppujäähdyttely – Mitä tehdään loppujäähdyttelynä? Onko loppuleikkiä? </a:t>
            </a:r>
          </a:p>
          <a:p>
            <a:pPr lvl="1"/>
            <a:endParaRPr lang="fi-FI" dirty="0"/>
          </a:p>
          <a:p>
            <a:pPr marL="228600" lvl="1" indent="0">
              <a:buNone/>
            </a:pPr>
            <a:r>
              <a:rPr lang="fi-FI" dirty="0"/>
              <a:t>Keskity yksittäiseen taitoon, mutta etsi lukuisia toteutustapoja ja sovelluskohteita</a:t>
            </a:r>
          </a:p>
          <a:p>
            <a:pPr marL="228600" lvl="1" indent="0">
              <a:buNone/>
            </a:pPr>
            <a:endParaRPr lang="fi-FI" dirty="0"/>
          </a:p>
          <a:p>
            <a:pPr marL="228600" lvl="1" indent="0">
              <a:buNone/>
            </a:pPr>
            <a:r>
              <a:rPr lang="fi-FI" dirty="0"/>
              <a:t>Suunnittele ajankäyttö löyhästi, mutta kuitenkin niin, että kaikki asiat varmasti keretään käydä läpi. Älä tunge yhteen treeniin liikaa asiaa</a:t>
            </a:r>
          </a:p>
        </p:txBody>
      </p:sp>
    </p:spTree>
    <p:extLst>
      <p:ext uri="{BB962C8B-B14F-4D97-AF65-F5344CB8AC3E}">
        <p14:creationId xmlns:p14="http://schemas.microsoft.com/office/powerpoint/2010/main" val="184764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15646</TotalTime>
  <Words>601</Words>
  <Application>Microsoft Office PowerPoint</Application>
  <PresentationFormat>Laajakuva</PresentationFormat>
  <Paragraphs>92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Amplitude Bold</vt:lpstr>
      <vt:lpstr>Amplitude Medium</vt:lpstr>
      <vt:lpstr>Amplitude Regular</vt:lpstr>
      <vt:lpstr>Amplitude Ultra</vt:lpstr>
      <vt:lpstr>Arial</vt:lpstr>
      <vt:lpstr>Calibri</vt:lpstr>
      <vt:lpstr>Wingdings</vt:lpstr>
      <vt:lpstr>Vuorovärinen</vt:lpstr>
      <vt:lpstr>PowerPoint-esitys</vt:lpstr>
      <vt:lpstr>PowerPoint-esitys</vt:lpstr>
      <vt:lpstr>Kuinka suunnittelen hyvän harjoituksen, joka kehittää ryhmää ja harrastajia kohti tavoitteita? </vt:lpstr>
      <vt:lpstr>Harjoitusten suunnittelun periaatteita</vt:lpstr>
      <vt:lpstr>Kausisuunnitelmat</vt:lpstr>
      <vt:lpstr>Oppimistavoitteet </vt:lpstr>
      <vt:lpstr>Toteuta joka harjoituksessa, vaikka kaikki muu menisi lonkalta</vt:lpstr>
      <vt:lpstr>Huomiotavia asioita harjoituksen suunnittelussa</vt:lpstr>
      <vt:lpstr>Yksinkertainen harjoitussuunnitelma on usein paras</vt:lpstr>
      <vt:lpstr>Esimerkkejä harjoitussuunnitelmista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sampo pajulampi</dc:creator>
  <cp:lastModifiedBy>Pauli Raivio</cp:lastModifiedBy>
  <cp:revision>70</cp:revision>
  <dcterms:created xsi:type="dcterms:W3CDTF">2020-03-02T12:41:37Z</dcterms:created>
  <dcterms:modified xsi:type="dcterms:W3CDTF">2021-06-01T16:17:02Z</dcterms:modified>
</cp:coreProperties>
</file>