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5" r:id="rId2"/>
    <p:sldId id="308" r:id="rId3"/>
    <p:sldId id="304" r:id="rId4"/>
    <p:sldId id="315" r:id="rId5"/>
    <p:sldId id="326" r:id="rId6"/>
    <p:sldId id="325" r:id="rId7"/>
    <p:sldId id="327" r:id="rId8"/>
    <p:sldId id="328" r:id="rId9"/>
    <p:sldId id="329" r:id="rId10"/>
    <p:sldId id="332" r:id="rId11"/>
    <p:sldId id="33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p:restoredTop sz="94760"/>
  </p:normalViewPr>
  <p:slideViewPr>
    <p:cSldViewPr snapToGrid="0">
      <p:cViewPr varScale="1">
        <p:scale>
          <a:sx n="105" d="100"/>
          <a:sy n="105" d="100"/>
        </p:scale>
        <p:origin x="138"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0819F-9939-8844-BB89-B838289337EE}" type="datetimeFigureOut">
              <a:rPr lang="fi-FI" smtClean="0"/>
              <a:t>1.6.2021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6AFB6-691A-DA4B-9643-2F6341D4DA22}" type="slidenum">
              <a:rPr lang="fi-FI" smtClean="0"/>
              <a:t>‹#›</a:t>
            </a:fld>
            <a:endParaRPr lang="fi-FI"/>
          </a:p>
        </p:txBody>
      </p:sp>
    </p:spTree>
    <p:extLst>
      <p:ext uri="{BB962C8B-B14F-4D97-AF65-F5344CB8AC3E}">
        <p14:creationId xmlns:p14="http://schemas.microsoft.com/office/powerpoint/2010/main" val="345484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dirty="0"/>
              <a:t>Tavoiteorienteetatioteoria -&gt; tavoitteet ohjaavat tekemistä</a:t>
            </a:r>
          </a:p>
        </p:txBody>
      </p:sp>
      <p:sp>
        <p:nvSpPr>
          <p:cNvPr id="4" name="Slide Number Placeholder 3"/>
          <p:cNvSpPr>
            <a:spLocks noGrp="1"/>
          </p:cNvSpPr>
          <p:nvPr>
            <p:ph type="sldNum" sz="quarter" idx="5"/>
          </p:nvPr>
        </p:nvSpPr>
        <p:spPr/>
        <p:txBody>
          <a:bodyPr/>
          <a:lstStyle/>
          <a:p>
            <a:fld id="{43B6AFB6-691A-DA4B-9643-2F6341D4DA22}" type="slidenum">
              <a:rPr lang="fi-FI" smtClean="0"/>
              <a:t>3</a:t>
            </a:fld>
            <a:endParaRPr lang="fi-FI"/>
          </a:p>
        </p:txBody>
      </p:sp>
    </p:spTree>
    <p:extLst>
      <p:ext uri="{BB962C8B-B14F-4D97-AF65-F5344CB8AC3E}">
        <p14:creationId xmlns:p14="http://schemas.microsoft.com/office/powerpoint/2010/main" val="366870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54675" y="344245"/>
            <a:ext cx="11482649" cy="6185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b="1" i="0" spc="150" baseline="0">
                <a:solidFill>
                  <a:schemeClr val="bg2"/>
                </a:solidFill>
                <a:latin typeface="Amplitude Ultra" panose="02000606040000020004" pitchFamily="2" charset="77"/>
              </a:defRPr>
            </a:lvl1pPr>
          </a:lstStyle>
          <a:p>
            <a:r>
              <a:rPr lang="fi-FI"/>
              <a:t>Muokkaa ots. perustyyl. napsautt.</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b="1" i="0">
                <a:solidFill>
                  <a:schemeClr val="bg2"/>
                </a:solidFill>
                <a:latin typeface="Amplitude Bold" panose="02000606040000020004" pitchFamily="2" charset="77"/>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a:xfrm>
            <a:off x="1202266" y="6137776"/>
            <a:ext cx="3000894" cy="365125"/>
          </a:xfrm>
        </p:spPr>
        <p:txBody>
          <a:bodyPr/>
          <a:lstStyle>
            <a:lvl1pPr>
              <a:defRPr b="1" i="0">
                <a:solidFill>
                  <a:schemeClr val="bg2"/>
                </a:solidFill>
                <a:latin typeface="Amplitude Bold" panose="02000606040000020004" pitchFamily="2" charset="77"/>
              </a:defRPr>
            </a:lvl1pPr>
          </a:lstStyle>
          <a:p>
            <a:fld id="{E626EC0D-5602-4CE0-998C-DDF679F6E0C1}" type="datetimeFigureOut">
              <a:rPr lang="fi-FI" smtClean="0"/>
              <a:pPr/>
              <a:t>1.6.2021</a:t>
            </a:fld>
            <a:endParaRPr lang="fi-FI"/>
          </a:p>
        </p:txBody>
      </p:sp>
      <p:sp>
        <p:nvSpPr>
          <p:cNvPr id="5" name="Footer Placeholder 4"/>
          <p:cNvSpPr>
            <a:spLocks noGrp="1"/>
          </p:cNvSpPr>
          <p:nvPr>
            <p:ph type="ftr" sz="quarter" idx="11"/>
          </p:nvPr>
        </p:nvSpPr>
        <p:spPr>
          <a:xfrm>
            <a:off x="5596471" y="6137776"/>
            <a:ext cx="5044440" cy="365125"/>
          </a:xfrm>
        </p:spPr>
        <p:txBody>
          <a:bodyPr/>
          <a:lstStyle>
            <a:lvl1pPr>
              <a:defRPr b="1" i="0">
                <a:solidFill>
                  <a:schemeClr val="bg2"/>
                </a:solidFill>
                <a:latin typeface="Amplitude Bold" panose="02000606040000020004" pitchFamily="2" charset="77"/>
              </a:defRPr>
            </a:lvl1pPr>
          </a:lstStyle>
          <a:p>
            <a:endParaRPr lang="fi-FI"/>
          </a:p>
        </p:txBody>
      </p:sp>
      <p:sp>
        <p:nvSpPr>
          <p:cNvPr id="6" name="Slide Number Placeholder 5"/>
          <p:cNvSpPr>
            <a:spLocks noGrp="1"/>
          </p:cNvSpPr>
          <p:nvPr>
            <p:ph type="sldNum" sz="quarter" idx="12"/>
          </p:nvPr>
        </p:nvSpPr>
        <p:spPr>
          <a:xfrm>
            <a:off x="10658927" y="6137776"/>
            <a:ext cx="946264" cy="365125"/>
          </a:xfrm>
        </p:spPr>
        <p:txBody>
          <a:bodyPr/>
          <a:lstStyle>
            <a:lvl1pPr>
              <a:defRPr b="1" i="0">
                <a:solidFill>
                  <a:schemeClr val="bg2"/>
                </a:solidFill>
                <a:latin typeface="Amplitude Bold" panose="02000606040000020004" pitchFamily="2" charset="77"/>
              </a:defRPr>
            </a:lvl1pPr>
          </a:lstStyle>
          <a:p>
            <a:fld id="{D2056F1E-8BCA-4665-A608-0887645AF1C1}" type="slidenum">
              <a:rPr lang="fi-FI" smtClean="0"/>
              <a:pPr/>
              <a:t>‹#›</a:t>
            </a:fld>
            <a:endParaRPr lang="fi-FI"/>
          </a:p>
        </p:txBody>
      </p:sp>
    </p:spTree>
    <p:extLst>
      <p:ext uri="{BB962C8B-B14F-4D97-AF65-F5344CB8AC3E}">
        <p14:creationId xmlns:p14="http://schemas.microsoft.com/office/powerpoint/2010/main" val="407832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626EC0D-5602-4CE0-998C-DDF679F6E0C1}" type="datetimeFigureOut">
              <a:rPr lang="fi-FI" smtClean="0"/>
              <a:t>1.6.2021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286548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626EC0D-5602-4CE0-998C-DDF679F6E0C1}" type="datetimeFigureOut">
              <a:rPr lang="fi-FI" smtClean="0"/>
              <a:t>1.6.2021</a:t>
            </a:fld>
            <a:endParaRPr lang="fi-FI"/>
          </a:p>
        </p:txBody>
      </p:sp>
      <p:sp>
        <p:nvSpPr>
          <p:cNvPr id="5" name="Footer Placeholder 4"/>
          <p:cNvSpPr>
            <a:spLocks noGrp="1"/>
          </p:cNvSpPr>
          <p:nvPr>
            <p:ph type="ftr" sz="quarter" idx="11"/>
          </p:nvPr>
        </p:nvSpPr>
        <p:spPr>
          <a:xfrm>
            <a:off x="3776135" y="6422854"/>
            <a:ext cx="4279669" cy="365125"/>
          </a:xfrm>
        </p:spPr>
        <p:txBody>
          <a:bodyPr/>
          <a:lstStyle/>
          <a:p>
            <a:endParaRPr lang="fi-FI"/>
          </a:p>
        </p:txBody>
      </p:sp>
      <p:sp>
        <p:nvSpPr>
          <p:cNvPr id="6" name="Slide Number Placeholder 5"/>
          <p:cNvSpPr>
            <a:spLocks noGrp="1"/>
          </p:cNvSpPr>
          <p:nvPr>
            <p:ph type="sldNum" sz="quarter" idx="12"/>
          </p:nvPr>
        </p:nvSpPr>
        <p:spPr>
          <a:xfrm>
            <a:off x="8073048" y="6422854"/>
            <a:ext cx="879759" cy="365125"/>
          </a:xfrm>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106591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626EC0D-5602-4CE0-998C-DDF679F6E0C1}" type="datetimeFigureOut">
              <a:rPr lang="fi-FI" smtClean="0"/>
              <a:t>1.6.2021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01096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fi-FI"/>
              <a:t>Muokkaa ots. perustyyl. napsautt.</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lvl1pPr>
              <a:defRPr>
                <a:solidFill>
                  <a:schemeClr val="tx2"/>
                </a:solidFill>
              </a:defRPr>
            </a:lvl1pPr>
          </a:lstStyle>
          <a:p>
            <a:fld id="{E626EC0D-5602-4CE0-998C-DDF679F6E0C1}" type="datetimeFigureOut">
              <a:rPr lang="fi-FI" smtClean="0"/>
              <a:t>1.6.2021</a:t>
            </a:fld>
            <a:endParaRPr lang="fi-FI"/>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056F1E-8BCA-4665-A608-0887645AF1C1}" type="slidenum">
              <a:rPr lang="fi-FI" smtClean="0"/>
              <a:t>‹#›</a:t>
            </a:fld>
            <a:endParaRPr lang="fi-FI"/>
          </a:p>
        </p:txBody>
      </p:sp>
    </p:spTree>
    <p:extLst>
      <p:ext uri="{BB962C8B-B14F-4D97-AF65-F5344CB8AC3E}">
        <p14:creationId xmlns:p14="http://schemas.microsoft.com/office/powerpoint/2010/main" val="14097470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626EC0D-5602-4CE0-998C-DDF679F6E0C1}" type="datetimeFigureOut">
              <a:rPr lang="fi-FI" smtClean="0"/>
              <a:t>1.6.2021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96030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626EC0D-5602-4CE0-998C-DDF679F6E0C1}" type="datetimeFigureOut">
              <a:rPr lang="fi-FI" smtClean="0"/>
              <a:t>1.6.2021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11036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626EC0D-5602-4CE0-998C-DDF679F6E0C1}" type="datetimeFigureOut">
              <a:rPr lang="fi-FI" smtClean="0"/>
              <a:t>1.6.2021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382548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6EC0D-5602-4CE0-998C-DDF679F6E0C1}" type="datetimeFigureOut">
              <a:rPr lang="fi-FI" smtClean="0"/>
              <a:t>1.6.2021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142624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626EC0D-5602-4CE0-998C-DDF679F6E0C1}" type="datetimeFigureOut">
              <a:rPr lang="fi-FI" smtClean="0"/>
              <a:t>1.6.2021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483540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626EC0D-5602-4CE0-998C-DDF679F6E0C1}" type="datetimeFigureOut">
              <a:rPr lang="fi-FI" smtClean="0"/>
              <a:t>1.6.2021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2056F1E-8BCA-4665-A608-0887645AF1C1}" type="slidenum">
              <a:rPr lang="fi-FI" smtClean="0"/>
              <a:t>‹#›</a:t>
            </a:fld>
            <a:endParaRPr lang="fi-FI"/>
          </a:p>
        </p:txBody>
      </p:sp>
    </p:spTree>
    <p:extLst>
      <p:ext uri="{BB962C8B-B14F-4D97-AF65-F5344CB8AC3E}">
        <p14:creationId xmlns:p14="http://schemas.microsoft.com/office/powerpoint/2010/main" val="220735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58183" y="284176"/>
            <a:ext cx="11693563" cy="6289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02266" y="6208699"/>
            <a:ext cx="3000894" cy="365125"/>
          </a:xfrm>
          <a:prstGeom prst="rect">
            <a:avLst/>
          </a:prstGeom>
        </p:spPr>
        <p:txBody>
          <a:bodyPr vert="horz" lIns="91440" tIns="45720" rIns="45720" bIns="45720" rtlCol="0" anchor="ctr"/>
          <a:lstStyle>
            <a:lvl1pPr algn="l">
              <a:defRPr sz="1050" b="1" i="0">
                <a:solidFill>
                  <a:schemeClr val="bg2"/>
                </a:solidFill>
                <a:latin typeface="Amplitude Bold" panose="02000606040000020004" pitchFamily="2" charset="77"/>
              </a:defRPr>
            </a:lvl1pPr>
          </a:lstStyle>
          <a:p>
            <a:fld id="{E626EC0D-5602-4CE0-998C-DDF679F6E0C1}" type="datetimeFigureOut">
              <a:rPr lang="fi-FI" smtClean="0"/>
              <a:pPr/>
              <a:t>1.6.2021</a:t>
            </a:fld>
            <a:endParaRPr lang="fi-FI"/>
          </a:p>
        </p:txBody>
      </p:sp>
      <p:sp>
        <p:nvSpPr>
          <p:cNvPr id="5" name="Footer Placeholder 4"/>
          <p:cNvSpPr>
            <a:spLocks noGrp="1"/>
          </p:cNvSpPr>
          <p:nvPr>
            <p:ph type="ftr" sz="quarter" idx="3"/>
          </p:nvPr>
        </p:nvSpPr>
        <p:spPr>
          <a:xfrm>
            <a:off x="5596471" y="6208699"/>
            <a:ext cx="5044440" cy="365125"/>
          </a:xfrm>
          <a:prstGeom prst="rect">
            <a:avLst/>
          </a:prstGeom>
        </p:spPr>
        <p:txBody>
          <a:bodyPr vert="horz" lIns="91440" tIns="45720" rIns="91440" bIns="45720" rtlCol="0" anchor="ctr"/>
          <a:lstStyle>
            <a:lvl1pPr algn="r">
              <a:defRPr sz="1050" b="1" i="0">
                <a:solidFill>
                  <a:schemeClr val="bg2"/>
                </a:solidFill>
                <a:latin typeface="Amplitude Bold" panose="02000606040000020004" pitchFamily="2" charset="77"/>
              </a:defRPr>
            </a:lvl1pPr>
          </a:lstStyle>
          <a:p>
            <a:endParaRPr lang="fi-FI"/>
          </a:p>
        </p:txBody>
      </p:sp>
      <p:sp>
        <p:nvSpPr>
          <p:cNvPr id="6" name="Slide Number Placeholder 5"/>
          <p:cNvSpPr>
            <a:spLocks noGrp="1"/>
          </p:cNvSpPr>
          <p:nvPr>
            <p:ph type="sldNum" sz="quarter" idx="4"/>
          </p:nvPr>
        </p:nvSpPr>
        <p:spPr>
          <a:xfrm>
            <a:off x="10658927" y="6208699"/>
            <a:ext cx="946264" cy="365125"/>
          </a:xfrm>
          <a:prstGeom prst="rect">
            <a:avLst/>
          </a:prstGeom>
        </p:spPr>
        <p:txBody>
          <a:bodyPr vert="horz" lIns="45720" tIns="45720" rIns="91440" bIns="45720" rtlCol="0" anchor="ctr"/>
          <a:lstStyle>
            <a:lvl1pPr algn="l">
              <a:defRPr sz="1200" b="1" i="0">
                <a:solidFill>
                  <a:schemeClr val="bg2"/>
                </a:solidFill>
                <a:latin typeface="Amplitude Bold" panose="02000606040000020004" pitchFamily="2" charset="77"/>
              </a:defRPr>
            </a:lvl1pPr>
          </a:lstStyle>
          <a:p>
            <a:fld id="{D2056F1E-8BCA-4665-A608-0887645AF1C1}" type="slidenum">
              <a:rPr lang="fi-FI" smtClean="0"/>
              <a:pPr/>
              <a:t>‹#›</a:t>
            </a:fld>
            <a:endParaRPr lang="fi-FI"/>
          </a:p>
        </p:txBody>
      </p:sp>
    </p:spTree>
    <p:extLst>
      <p:ext uri="{BB962C8B-B14F-4D97-AF65-F5344CB8AC3E}">
        <p14:creationId xmlns:p14="http://schemas.microsoft.com/office/powerpoint/2010/main" val="1939333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b="1" i="0" kern="1200" cap="all" baseline="0">
          <a:solidFill>
            <a:schemeClr val="bg2"/>
          </a:solidFill>
          <a:latin typeface="Amplitude Ultra" panose="02000606040000020004" pitchFamily="2" charset="77"/>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b="1" i="0" kern="1200">
          <a:solidFill>
            <a:schemeClr val="bg2"/>
          </a:solidFill>
          <a:latin typeface="Amplitude Bold" panose="02000606040000020004" pitchFamily="2" charset="77"/>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b="1" i="0" kern="1200">
          <a:solidFill>
            <a:schemeClr val="bg2"/>
          </a:solidFill>
          <a:latin typeface="Amplitude Bold" panose="02000606040000020004" pitchFamily="2" charset="77"/>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i="0" kern="1200">
          <a:solidFill>
            <a:schemeClr val="bg2"/>
          </a:solidFill>
          <a:latin typeface="Amplitude Bold" panose="02000606040000020004" pitchFamily="2" charset="77"/>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clipart-kuva&#10;&#10;Kuvaus luotu automaattisesti">
            <a:extLst>
              <a:ext uri="{FF2B5EF4-FFF2-40B4-BE49-F238E27FC236}">
                <a16:creationId xmlns:a16="http://schemas.microsoft.com/office/drawing/2014/main" id="{3593A600-8F5C-4F8F-B036-88EB3DC77FD8}"/>
              </a:ext>
            </a:extLst>
          </p:cNvPr>
          <p:cNvPicPr>
            <a:picLocks noChangeAspect="1"/>
          </p:cNvPicPr>
          <p:nvPr/>
        </p:nvPicPr>
        <p:blipFill>
          <a:blip r:embed="rId2"/>
          <a:stretch>
            <a:fillRect/>
          </a:stretch>
        </p:blipFill>
        <p:spPr>
          <a:xfrm>
            <a:off x="1772853" y="964692"/>
            <a:ext cx="8638674" cy="4924044"/>
          </a:xfrm>
          <a:prstGeom prst="rect">
            <a:avLst/>
          </a:prstGeom>
        </p:spPr>
      </p:pic>
    </p:spTree>
    <p:extLst>
      <p:ext uri="{BB962C8B-B14F-4D97-AF65-F5344CB8AC3E}">
        <p14:creationId xmlns:p14="http://schemas.microsoft.com/office/powerpoint/2010/main" val="276743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F80FDD-02DC-4B5D-A811-1DD7E725A8EC}"/>
              </a:ext>
            </a:extLst>
          </p:cNvPr>
          <p:cNvSpPr>
            <a:spLocks noGrp="1"/>
          </p:cNvSpPr>
          <p:nvPr>
            <p:ph type="title"/>
          </p:nvPr>
        </p:nvSpPr>
        <p:spPr>
          <a:xfrm>
            <a:off x="714722" y="263810"/>
            <a:ext cx="9784080" cy="1508760"/>
          </a:xfrm>
        </p:spPr>
        <p:txBody>
          <a:bodyPr/>
          <a:lstStyle/>
          <a:p>
            <a:r>
              <a:rPr lang="fi-FI" dirty="0"/>
              <a:t>Huomioitavaa opetustyyleistä </a:t>
            </a:r>
          </a:p>
        </p:txBody>
      </p:sp>
      <p:sp>
        <p:nvSpPr>
          <p:cNvPr id="3" name="Sisällön paikkamerkki 2">
            <a:extLst>
              <a:ext uri="{FF2B5EF4-FFF2-40B4-BE49-F238E27FC236}">
                <a16:creationId xmlns:a16="http://schemas.microsoft.com/office/drawing/2014/main" id="{7490A1DF-8B4C-421D-A2A5-A40647AB2ABD}"/>
              </a:ext>
            </a:extLst>
          </p:cNvPr>
          <p:cNvSpPr>
            <a:spLocks noGrp="1"/>
          </p:cNvSpPr>
          <p:nvPr>
            <p:ph idx="1"/>
          </p:nvPr>
        </p:nvSpPr>
        <p:spPr>
          <a:xfrm>
            <a:off x="714722" y="1772570"/>
            <a:ext cx="7321149" cy="4206240"/>
          </a:xfrm>
        </p:spPr>
        <p:txBody>
          <a:bodyPr/>
          <a:lstStyle/>
          <a:p>
            <a:r>
              <a:rPr lang="fi-FI" sz="2000" dirty="0">
                <a:latin typeface="Amplitude Regular" panose="02000606040000020004" pitchFamily="50" charset="0"/>
              </a:rPr>
              <a:t>Perinteisessä suomalaisessa taekwondo-opetuksessa opettajajohtoiset tyylit olleet keskiössä. Ajatus tiedonsiirrosta: opettaja jakaa viisautta oppilaille. </a:t>
            </a:r>
          </a:p>
          <a:p>
            <a:r>
              <a:rPr lang="fi-FI" sz="2000" dirty="0">
                <a:latin typeface="Amplitude Regular" panose="02000606040000020004" pitchFamily="50" charset="0"/>
              </a:rPr>
              <a:t>Huomioitava kuitenkin vaatimus taitojen soveltamisesta sekä itsenäisen palautteen merkityksestä. Opettajajohtoinen tyyli ei ole tässä ehkä paras. Opetustyylejä voi soveltaa päällekkäin ja parhaat tulokset löytyvät monipuolisuudesta.</a:t>
            </a:r>
          </a:p>
          <a:p>
            <a:r>
              <a:rPr lang="fi-FI" sz="2000" dirty="0">
                <a:latin typeface="Amplitude Regular" panose="02000606040000020004" pitchFamily="50" charset="0"/>
              </a:rPr>
              <a:t>Mitä edistyneempi ryhmä, sitä enemmän valmentajan kannattaa pienentää rooliaan. Ei saa kuitenkaan päästää lankoja kokonaan käsistään. Ei myöskään näytä ulospäin tehokkaalta, joten kommunikaatio esim. vanhemmille on oleellista. </a:t>
            </a:r>
          </a:p>
          <a:p>
            <a:endParaRPr lang="fi-FI" dirty="0"/>
          </a:p>
        </p:txBody>
      </p:sp>
      <p:pic>
        <p:nvPicPr>
          <p:cNvPr id="5" name="Kuva 4" descr="Kuva, joka sisältää kohteen maa, huonekalu, ryijy&#10;&#10;Kuvaus luotu automaattisesti">
            <a:extLst>
              <a:ext uri="{FF2B5EF4-FFF2-40B4-BE49-F238E27FC236}">
                <a16:creationId xmlns:a16="http://schemas.microsoft.com/office/drawing/2014/main" id="{C4CBD3CD-FAB2-48F6-AB61-01EE2B80F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0624" y="3848021"/>
            <a:ext cx="3712229" cy="2474819"/>
          </a:xfrm>
          <a:prstGeom prst="rect">
            <a:avLst/>
          </a:prstGeom>
        </p:spPr>
      </p:pic>
    </p:spTree>
    <p:extLst>
      <p:ext uri="{BB962C8B-B14F-4D97-AF65-F5344CB8AC3E}">
        <p14:creationId xmlns:p14="http://schemas.microsoft.com/office/powerpoint/2010/main" val="4202070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42D28F1-C593-4E1F-B791-46A1DD683E7D}"/>
              </a:ext>
            </a:extLst>
          </p:cNvPr>
          <p:cNvSpPr>
            <a:spLocks noGrp="1"/>
          </p:cNvSpPr>
          <p:nvPr>
            <p:ph type="title"/>
          </p:nvPr>
        </p:nvSpPr>
        <p:spPr/>
        <p:txBody>
          <a:bodyPr/>
          <a:lstStyle/>
          <a:p>
            <a:r>
              <a:rPr lang="fi-FI" dirty="0"/>
              <a:t>Tehtävä</a:t>
            </a:r>
          </a:p>
        </p:txBody>
      </p:sp>
      <p:sp>
        <p:nvSpPr>
          <p:cNvPr id="3" name="Sisällön paikkamerkki 2">
            <a:extLst>
              <a:ext uri="{FF2B5EF4-FFF2-40B4-BE49-F238E27FC236}">
                <a16:creationId xmlns:a16="http://schemas.microsoft.com/office/drawing/2014/main" id="{67591FCA-A62E-4FF9-9C29-1C28F74C29E8}"/>
              </a:ext>
            </a:extLst>
          </p:cNvPr>
          <p:cNvSpPr>
            <a:spLocks noGrp="1"/>
          </p:cNvSpPr>
          <p:nvPr>
            <p:ph idx="1"/>
          </p:nvPr>
        </p:nvSpPr>
        <p:spPr>
          <a:xfrm>
            <a:off x="1016939" y="1792936"/>
            <a:ext cx="9784080" cy="4206240"/>
          </a:xfrm>
        </p:spPr>
        <p:txBody>
          <a:bodyPr/>
          <a:lstStyle/>
          <a:p>
            <a:r>
              <a:rPr lang="fi-FI" dirty="0"/>
              <a:t>Luo esimerkkiharjoite (ei kokonaista harjoitusta) jokaisesta opetustyylistä. Pohdi erityisesti, minkä ryhmän kohdalla harjoitus toimisi parhaiten. Entä minkä ryhmän kohdalla ei laisinkaan. </a:t>
            </a:r>
          </a:p>
          <a:p>
            <a:r>
              <a:rPr lang="fi-FI" dirty="0"/>
              <a:t>Mitä opetustyyliä sinä käytät eniten? Mitä uutta voisit kokeilla ryhmäsi kanssa?  </a:t>
            </a:r>
          </a:p>
          <a:p>
            <a:r>
              <a:rPr lang="fi-FI" dirty="0"/>
              <a:t>Palauta tehtävä mentorillesi, ja keskustelkaa siitä yhdessä. </a:t>
            </a:r>
          </a:p>
          <a:p>
            <a:endParaRPr lang="fi-FI" dirty="0"/>
          </a:p>
        </p:txBody>
      </p:sp>
    </p:spTree>
    <p:extLst>
      <p:ext uri="{BB962C8B-B14F-4D97-AF65-F5344CB8AC3E}">
        <p14:creationId xmlns:p14="http://schemas.microsoft.com/office/powerpoint/2010/main" val="245374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CB8260B7-7D32-8C4B-94AF-628486A855F2}"/>
              </a:ext>
            </a:extLst>
          </p:cNvPr>
          <p:cNvSpPr txBox="1">
            <a:spLocks/>
          </p:cNvSpPr>
          <p:nvPr/>
        </p:nvSpPr>
        <p:spPr>
          <a:xfrm>
            <a:off x="235527" y="2730734"/>
            <a:ext cx="11711247" cy="1360170"/>
          </a:xfrm>
          <a:prstGeom prst="rect">
            <a:avLst/>
          </a:prstGeom>
        </p:spPr>
        <p:txBody>
          <a:bodyPr vert="horz" lIns="91440" tIns="45720" rIns="91440" bIns="45720" rtlCol="0" anchor="ctr">
            <a:noAutofit/>
          </a:bodyPr>
          <a:lstStyle>
            <a:lvl1pPr algn="ctr" defTabSz="914400" rtl="0" eaLnBrk="1" latinLnBrk="0" hangingPunct="1">
              <a:lnSpc>
                <a:spcPct val="80000"/>
              </a:lnSpc>
              <a:spcBef>
                <a:spcPct val="0"/>
              </a:spcBef>
              <a:buNone/>
              <a:defRPr sz="6000" b="1" i="0" kern="1200" cap="all" spc="150" baseline="0">
                <a:solidFill>
                  <a:schemeClr val="bg2"/>
                </a:solidFill>
                <a:latin typeface="Amplitude Ultra" panose="02000606040000020004" pitchFamily="2" charset="77"/>
                <a:ea typeface="+mj-ea"/>
                <a:cs typeface="+mj-cs"/>
              </a:defRPr>
            </a:lvl1pPr>
          </a:lstStyle>
          <a:p>
            <a:r>
              <a:rPr lang="fi-FI" sz="9600" cap="none" dirty="0"/>
              <a:t>Opetustyylit</a:t>
            </a:r>
            <a:endParaRPr lang="fi-FI" sz="5400" cap="none" baseline="30000" dirty="0">
              <a:latin typeface="Amplitude Ultra" panose="02000603050000020004" pitchFamily="50" charset="0"/>
            </a:endParaRPr>
          </a:p>
        </p:txBody>
      </p:sp>
    </p:spTree>
    <p:extLst>
      <p:ext uri="{BB962C8B-B14F-4D97-AF65-F5344CB8AC3E}">
        <p14:creationId xmlns:p14="http://schemas.microsoft.com/office/powerpoint/2010/main" val="4021640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D9DEA9-3877-4F1F-97EC-F373E6547C77}"/>
              </a:ext>
            </a:extLst>
          </p:cNvPr>
          <p:cNvSpPr>
            <a:spLocks noGrp="1"/>
          </p:cNvSpPr>
          <p:nvPr>
            <p:ph type="title"/>
          </p:nvPr>
        </p:nvSpPr>
        <p:spPr>
          <a:xfrm>
            <a:off x="208165" y="443345"/>
            <a:ext cx="11738609" cy="5943600"/>
          </a:xfrm>
        </p:spPr>
        <p:txBody>
          <a:bodyPr>
            <a:noAutofit/>
          </a:bodyPr>
          <a:lstStyle/>
          <a:p>
            <a:pPr algn="ctr"/>
            <a:r>
              <a:rPr lang="fi-FI" sz="5400" dirty="0">
                <a:latin typeface="Amplitude Ultra" panose="02000603050000020004" pitchFamily="50" charset="0"/>
              </a:rPr>
              <a:t>Miten taekwondoa tulisi opettaa? Minkälaiset opetustyylit sopivat mihinkin tilanteisiin? </a:t>
            </a:r>
          </a:p>
        </p:txBody>
      </p:sp>
    </p:spTree>
    <p:extLst>
      <p:ext uri="{BB962C8B-B14F-4D97-AF65-F5344CB8AC3E}">
        <p14:creationId xmlns:p14="http://schemas.microsoft.com/office/powerpoint/2010/main" val="21961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9B15FD90-4AEB-0A4C-A9AE-FBE201BA381E}"/>
              </a:ext>
            </a:extLst>
          </p:cNvPr>
          <p:cNvSpPr txBox="1">
            <a:spLocks/>
          </p:cNvSpPr>
          <p:nvPr/>
        </p:nvSpPr>
        <p:spPr>
          <a:xfrm>
            <a:off x="1202919" y="2091654"/>
            <a:ext cx="9784080" cy="2973411"/>
          </a:xfrm>
          <a:prstGeom prst="rect">
            <a:avLst/>
          </a:prstGeom>
        </p:spPr>
        <p:txBody>
          <a:bodyPr vert="horz" lIns="91440" tIns="45720" rIns="91440" bIns="45720" numCol="1"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b="1" i="0" kern="1200">
                <a:solidFill>
                  <a:schemeClr val="bg2"/>
                </a:solidFill>
                <a:latin typeface="Amplitude Bold" panose="02000606040000020004" pitchFamily="2" charset="77"/>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b="1" i="0" kern="1200">
                <a:solidFill>
                  <a:schemeClr val="bg2"/>
                </a:solidFill>
                <a:latin typeface="Amplitude Bold" panose="02000606040000020004" pitchFamily="2" charset="77"/>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b="1" i="0" kern="1200">
                <a:solidFill>
                  <a:schemeClr val="bg2"/>
                </a:solidFill>
                <a:latin typeface="Amplitude Bold" panose="02000606040000020004" pitchFamily="2" charset="77"/>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b="1" i="0" kern="1200">
                <a:solidFill>
                  <a:schemeClr val="bg2"/>
                </a:solidFill>
                <a:latin typeface="Amplitude Bold" panose="02000606040000020004" pitchFamily="2" charset="77"/>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endParaRPr lang="fi-FI" sz="2800" dirty="0">
              <a:latin typeface="Amplitude Medium" panose="02000606040000020004" pitchFamily="50" charset="0"/>
            </a:endParaRPr>
          </a:p>
          <a:p>
            <a:pPr marL="0" indent="0">
              <a:buFont typeface="Wingdings" pitchFamily="2" charset="2"/>
              <a:buNone/>
            </a:pPr>
            <a:endParaRPr lang="fi-FI" sz="2800" dirty="0">
              <a:latin typeface="Amplitude Medium" panose="02000606040000020004" pitchFamily="50" charset="0"/>
            </a:endParaRPr>
          </a:p>
        </p:txBody>
      </p:sp>
      <p:sp>
        <p:nvSpPr>
          <p:cNvPr id="5" name="Otsikko 4">
            <a:extLst>
              <a:ext uri="{FF2B5EF4-FFF2-40B4-BE49-F238E27FC236}">
                <a16:creationId xmlns:a16="http://schemas.microsoft.com/office/drawing/2014/main" id="{53C09974-4760-7C43-87C4-9C35F35CED6D}"/>
              </a:ext>
            </a:extLst>
          </p:cNvPr>
          <p:cNvSpPr>
            <a:spLocks noGrp="1"/>
          </p:cNvSpPr>
          <p:nvPr>
            <p:ph type="title"/>
          </p:nvPr>
        </p:nvSpPr>
        <p:spPr>
          <a:xfrm>
            <a:off x="869706" y="246551"/>
            <a:ext cx="9784080" cy="1508760"/>
          </a:xfrm>
        </p:spPr>
        <p:txBody>
          <a:bodyPr/>
          <a:lstStyle/>
          <a:p>
            <a:r>
              <a:rPr lang="fi-FI" dirty="0"/>
              <a:t>Miten ihminen oppii liikuntataitoja? </a:t>
            </a:r>
          </a:p>
        </p:txBody>
      </p:sp>
      <p:sp>
        <p:nvSpPr>
          <p:cNvPr id="7" name="Suorakulmio: Pyöristetyt kulmat 6">
            <a:extLst>
              <a:ext uri="{FF2B5EF4-FFF2-40B4-BE49-F238E27FC236}">
                <a16:creationId xmlns:a16="http://schemas.microsoft.com/office/drawing/2014/main" id="{2307FAD9-3827-40B2-8118-4F9131E364B7}"/>
              </a:ext>
            </a:extLst>
          </p:cNvPr>
          <p:cNvSpPr/>
          <p:nvPr/>
        </p:nvSpPr>
        <p:spPr>
          <a:xfrm>
            <a:off x="323771" y="2663301"/>
            <a:ext cx="1698614" cy="150367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Medium" panose="02000606040000020004" pitchFamily="50" charset="0"/>
              </a:rPr>
              <a:t>Visuaalinen / sanallinen ohje suorituksesta</a:t>
            </a:r>
          </a:p>
        </p:txBody>
      </p:sp>
      <p:sp>
        <p:nvSpPr>
          <p:cNvPr id="9" name="Nuoli: Oikea 8">
            <a:extLst>
              <a:ext uri="{FF2B5EF4-FFF2-40B4-BE49-F238E27FC236}">
                <a16:creationId xmlns:a16="http://schemas.microsoft.com/office/drawing/2014/main" id="{1BFB94CC-F83F-4F71-978D-8FADB83099B3}"/>
              </a:ext>
            </a:extLst>
          </p:cNvPr>
          <p:cNvSpPr/>
          <p:nvPr/>
        </p:nvSpPr>
        <p:spPr>
          <a:xfrm>
            <a:off x="2589957" y="3313261"/>
            <a:ext cx="700984" cy="496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Pyöristetyt kulmat 9">
            <a:extLst>
              <a:ext uri="{FF2B5EF4-FFF2-40B4-BE49-F238E27FC236}">
                <a16:creationId xmlns:a16="http://schemas.microsoft.com/office/drawing/2014/main" id="{07FC759F-C9D4-48DE-9BEE-763A0F58ACB4}"/>
              </a:ext>
            </a:extLst>
          </p:cNvPr>
          <p:cNvSpPr/>
          <p:nvPr/>
        </p:nvSpPr>
        <p:spPr>
          <a:xfrm>
            <a:off x="3613770" y="2663301"/>
            <a:ext cx="1698613" cy="150367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Medium" panose="02000606040000020004" pitchFamily="50" charset="0"/>
              </a:rPr>
              <a:t>Mielikuva oikeasta suorituksesta</a:t>
            </a:r>
          </a:p>
        </p:txBody>
      </p:sp>
      <p:sp>
        <p:nvSpPr>
          <p:cNvPr id="11" name="Nuoli: Oikea 10">
            <a:extLst>
              <a:ext uri="{FF2B5EF4-FFF2-40B4-BE49-F238E27FC236}">
                <a16:creationId xmlns:a16="http://schemas.microsoft.com/office/drawing/2014/main" id="{8E91A847-5BB8-4901-AFAA-79C73322BE9E}"/>
              </a:ext>
            </a:extLst>
          </p:cNvPr>
          <p:cNvSpPr/>
          <p:nvPr/>
        </p:nvSpPr>
        <p:spPr>
          <a:xfrm>
            <a:off x="5890975" y="3313261"/>
            <a:ext cx="700984" cy="496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Pyöristetyt kulmat 11">
            <a:extLst>
              <a:ext uri="{FF2B5EF4-FFF2-40B4-BE49-F238E27FC236}">
                <a16:creationId xmlns:a16="http://schemas.microsoft.com/office/drawing/2014/main" id="{3DD8183C-BDC2-4C61-B471-90F27079DA11}"/>
              </a:ext>
            </a:extLst>
          </p:cNvPr>
          <p:cNvSpPr/>
          <p:nvPr/>
        </p:nvSpPr>
        <p:spPr>
          <a:xfrm>
            <a:off x="6946957" y="2663301"/>
            <a:ext cx="1698613" cy="150367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Medium" panose="02000606040000020004" pitchFamily="50" charset="0"/>
              </a:rPr>
              <a:t>Motorinen toteutus</a:t>
            </a:r>
          </a:p>
        </p:txBody>
      </p:sp>
      <p:sp>
        <p:nvSpPr>
          <p:cNvPr id="13" name="Nuoli: Oikea 12">
            <a:extLst>
              <a:ext uri="{FF2B5EF4-FFF2-40B4-BE49-F238E27FC236}">
                <a16:creationId xmlns:a16="http://schemas.microsoft.com/office/drawing/2014/main" id="{769FD9DC-51DB-44A5-A297-9CCED02912DB}"/>
              </a:ext>
            </a:extLst>
          </p:cNvPr>
          <p:cNvSpPr/>
          <p:nvPr/>
        </p:nvSpPr>
        <p:spPr>
          <a:xfrm>
            <a:off x="9160838" y="3313261"/>
            <a:ext cx="700984" cy="496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io: Pyöristetyt kulmat 13">
            <a:extLst>
              <a:ext uri="{FF2B5EF4-FFF2-40B4-BE49-F238E27FC236}">
                <a16:creationId xmlns:a16="http://schemas.microsoft.com/office/drawing/2014/main" id="{A220FD43-8B05-424C-8AA4-6F88B778641D}"/>
              </a:ext>
            </a:extLst>
          </p:cNvPr>
          <p:cNvSpPr/>
          <p:nvPr/>
        </p:nvSpPr>
        <p:spPr>
          <a:xfrm>
            <a:off x="10195712" y="2663301"/>
            <a:ext cx="1698613" cy="150367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Medium" panose="02000606040000020004" pitchFamily="50" charset="0"/>
              </a:rPr>
              <a:t>Palaute</a:t>
            </a:r>
          </a:p>
        </p:txBody>
      </p:sp>
      <p:sp>
        <p:nvSpPr>
          <p:cNvPr id="15" name="Nuoli: Kaareva alas 14">
            <a:extLst>
              <a:ext uri="{FF2B5EF4-FFF2-40B4-BE49-F238E27FC236}">
                <a16:creationId xmlns:a16="http://schemas.microsoft.com/office/drawing/2014/main" id="{26037D91-07E6-4861-942B-DFD8DF03DB9E}"/>
              </a:ext>
            </a:extLst>
          </p:cNvPr>
          <p:cNvSpPr/>
          <p:nvPr/>
        </p:nvSpPr>
        <p:spPr>
          <a:xfrm rot="10960125">
            <a:off x="4549363" y="4605950"/>
            <a:ext cx="5688096" cy="1234522"/>
          </a:xfrm>
          <a:prstGeom prst="curvedDownArrow">
            <a:avLst>
              <a:gd name="adj1" fmla="val 20528"/>
              <a:gd name="adj2" fmla="val 7389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6" name="Nuoli: Oikea 15">
            <a:extLst>
              <a:ext uri="{FF2B5EF4-FFF2-40B4-BE49-F238E27FC236}">
                <a16:creationId xmlns:a16="http://schemas.microsoft.com/office/drawing/2014/main" id="{9D74AFDC-1591-4CA7-859F-E5BDB18571AB}"/>
              </a:ext>
            </a:extLst>
          </p:cNvPr>
          <p:cNvSpPr/>
          <p:nvPr/>
        </p:nvSpPr>
        <p:spPr>
          <a:xfrm>
            <a:off x="1173078" y="1640162"/>
            <a:ext cx="9538051" cy="717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Medium" panose="02000606040000020004" pitchFamily="50" charset="0"/>
              </a:rPr>
              <a:t>Motivaatio ja tarkkaavaisuus</a:t>
            </a:r>
          </a:p>
        </p:txBody>
      </p:sp>
    </p:spTree>
    <p:extLst>
      <p:ext uri="{BB962C8B-B14F-4D97-AF65-F5344CB8AC3E}">
        <p14:creationId xmlns:p14="http://schemas.microsoft.com/office/powerpoint/2010/main" val="14947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79D04E-6F55-4FAF-A75E-13B1B50808A9}"/>
              </a:ext>
            </a:extLst>
          </p:cNvPr>
          <p:cNvSpPr>
            <a:spLocks noGrp="1"/>
          </p:cNvSpPr>
          <p:nvPr>
            <p:ph type="title"/>
          </p:nvPr>
        </p:nvSpPr>
        <p:spPr>
          <a:xfrm>
            <a:off x="1016940" y="299674"/>
            <a:ext cx="9784080" cy="1508760"/>
          </a:xfrm>
        </p:spPr>
        <p:txBody>
          <a:bodyPr/>
          <a:lstStyle/>
          <a:p>
            <a:r>
              <a:rPr lang="fi-FI" dirty="0"/>
              <a:t>Yksinkertaistus oppimisprosessista</a:t>
            </a:r>
          </a:p>
        </p:txBody>
      </p:sp>
      <p:sp>
        <p:nvSpPr>
          <p:cNvPr id="3" name="Sisällön paikkamerkki 2">
            <a:extLst>
              <a:ext uri="{FF2B5EF4-FFF2-40B4-BE49-F238E27FC236}">
                <a16:creationId xmlns:a16="http://schemas.microsoft.com/office/drawing/2014/main" id="{8E5686E2-5A3D-4887-ABFF-1DC32F95C6B0}"/>
              </a:ext>
            </a:extLst>
          </p:cNvPr>
          <p:cNvSpPr>
            <a:spLocks noGrp="1"/>
          </p:cNvSpPr>
          <p:nvPr>
            <p:ph idx="1"/>
          </p:nvPr>
        </p:nvSpPr>
        <p:spPr>
          <a:xfrm>
            <a:off x="892952" y="1422744"/>
            <a:ext cx="6445495" cy="4206240"/>
          </a:xfrm>
        </p:spPr>
        <p:txBody>
          <a:bodyPr/>
          <a:lstStyle/>
          <a:p>
            <a:r>
              <a:rPr lang="fi-FI" dirty="0">
                <a:latin typeface="Amplitude Regular" panose="02000606040000020004" pitchFamily="50" charset="0"/>
              </a:rPr>
              <a:t>oppija tarvitsee visuaalisen tai sanallisen ohjeen oppimistavoitteestaan. Siitä muodostuu hänelle hahmotelma mielessä, jonka keho yrittää toteuttaa. Oppija saa palautetta sekä suorituksesta itsestään että opettajalta, joka taas korjaa sekä mielessä olevaa hahmotelmaa suorituksesta, että varsinaista toteutusta.</a:t>
            </a:r>
          </a:p>
          <a:p>
            <a:pPr lvl="1"/>
            <a:endParaRPr lang="fi-FI" dirty="0">
              <a:latin typeface="Amplitude Regular" panose="02000606040000020004" pitchFamily="50" charset="0"/>
            </a:endParaRPr>
          </a:p>
          <a:p>
            <a:pPr lvl="1"/>
            <a:r>
              <a:rPr lang="fi-FI" dirty="0">
                <a:latin typeface="Amplitude Regular" panose="02000606040000020004" pitchFamily="50" charset="0"/>
              </a:rPr>
              <a:t>Valmentajan rooli on siis edesauttaa oppija oppimaan itse. Tiedon siirtäminen ei ole mahdollista, vaikka perinteiset opetusmallit perustuvatkin tähän ajatukseen.   </a:t>
            </a:r>
          </a:p>
          <a:p>
            <a:endParaRPr lang="fi-FI" dirty="0"/>
          </a:p>
        </p:txBody>
      </p:sp>
      <p:pic>
        <p:nvPicPr>
          <p:cNvPr id="5" name="Kuva 4" descr="Kuva, joka sisältää kohteen henkilö, maa, judo&#10;&#10;Kuvaus luotu automaattisesti">
            <a:extLst>
              <a:ext uri="{FF2B5EF4-FFF2-40B4-BE49-F238E27FC236}">
                <a16:creationId xmlns:a16="http://schemas.microsoft.com/office/drawing/2014/main" id="{CE311BB6-B467-4C61-A53F-7C803A36F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704" y="1808434"/>
            <a:ext cx="2926080" cy="4389120"/>
          </a:xfrm>
          <a:prstGeom prst="rect">
            <a:avLst/>
          </a:prstGeom>
        </p:spPr>
      </p:pic>
    </p:spTree>
    <p:extLst>
      <p:ext uri="{BB962C8B-B14F-4D97-AF65-F5344CB8AC3E}">
        <p14:creationId xmlns:p14="http://schemas.microsoft.com/office/powerpoint/2010/main" val="211284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136259-7827-4A3F-A73D-85C671EF3DAA}"/>
              </a:ext>
            </a:extLst>
          </p:cNvPr>
          <p:cNvSpPr>
            <a:spLocks noGrp="1"/>
          </p:cNvSpPr>
          <p:nvPr>
            <p:ph type="title"/>
          </p:nvPr>
        </p:nvSpPr>
        <p:spPr>
          <a:xfrm>
            <a:off x="315524" y="-80236"/>
            <a:ext cx="9784080" cy="1508760"/>
          </a:xfrm>
        </p:spPr>
        <p:txBody>
          <a:bodyPr/>
          <a:lstStyle/>
          <a:p>
            <a:r>
              <a:rPr lang="fi-FI" dirty="0"/>
              <a:t>Taidon oppimisen osatekijät</a:t>
            </a:r>
          </a:p>
        </p:txBody>
      </p:sp>
      <p:sp>
        <p:nvSpPr>
          <p:cNvPr id="4" name="Tasakylkinen kolmio 3">
            <a:extLst>
              <a:ext uri="{FF2B5EF4-FFF2-40B4-BE49-F238E27FC236}">
                <a16:creationId xmlns:a16="http://schemas.microsoft.com/office/drawing/2014/main" id="{3351C5CA-E7EC-408D-B289-225C4CF2728C}"/>
              </a:ext>
            </a:extLst>
          </p:cNvPr>
          <p:cNvSpPr/>
          <p:nvPr/>
        </p:nvSpPr>
        <p:spPr>
          <a:xfrm>
            <a:off x="2388262" y="1155966"/>
            <a:ext cx="6570940" cy="49497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latin typeface="Amplitude Regular" panose="02000606040000020004" pitchFamily="50" charset="0"/>
              </a:rPr>
              <a:t>Liikuntataitojen oppiminen</a:t>
            </a:r>
          </a:p>
          <a:p>
            <a:pPr algn="ctr"/>
            <a:endParaRPr lang="fi-FI" sz="3600" dirty="0"/>
          </a:p>
          <a:p>
            <a:pPr algn="ctr"/>
            <a:r>
              <a:rPr lang="fi-FI" sz="3600" dirty="0"/>
              <a:t> </a:t>
            </a:r>
          </a:p>
        </p:txBody>
      </p:sp>
      <p:sp>
        <p:nvSpPr>
          <p:cNvPr id="5" name="Tekstiruutu 4">
            <a:extLst>
              <a:ext uri="{FF2B5EF4-FFF2-40B4-BE49-F238E27FC236}">
                <a16:creationId xmlns:a16="http://schemas.microsoft.com/office/drawing/2014/main" id="{323932EE-0295-44D5-AF39-47B787A490B1}"/>
              </a:ext>
            </a:extLst>
          </p:cNvPr>
          <p:cNvSpPr txBox="1"/>
          <p:nvPr/>
        </p:nvSpPr>
        <p:spPr>
          <a:xfrm>
            <a:off x="5052581" y="6020059"/>
            <a:ext cx="1758460" cy="584775"/>
          </a:xfrm>
          <a:prstGeom prst="rect">
            <a:avLst/>
          </a:prstGeom>
          <a:noFill/>
        </p:spPr>
        <p:txBody>
          <a:bodyPr wrap="square" rtlCol="0">
            <a:spAutoFit/>
          </a:bodyPr>
          <a:lstStyle/>
          <a:p>
            <a:r>
              <a:rPr lang="fi-FI" sz="3200" dirty="0">
                <a:solidFill>
                  <a:schemeClr val="bg2"/>
                </a:solidFill>
                <a:latin typeface="Amplitude Medium" panose="02000606040000020004" pitchFamily="50" charset="0"/>
              </a:rPr>
              <a:t>Oppija</a:t>
            </a:r>
          </a:p>
        </p:txBody>
      </p:sp>
      <p:sp>
        <p:nvSpPr>
          <p:cNvPr id="6" name="Tekstiruutu 5">
            <a:extLst>
              <a:ext uri="{FF2B5EF4-FFF2-40B4-BE49-F238E27FC236}">
                <a16:creationId xmlns:a16="http://schemas.microsoft.com/office/drawing/2014/main" id="{B095B4C5-6AF4-4CAA-867B-87EA4E51FF56}"/>
              </a:ext>
            </a:extLst>
          </p:cNvPr>
          <p:cNvSpPr txBox="1"/>
          <p:nvPr/>
        </p:nvSpPr>
        <p:spPr>
          <a:xfrm rot="18227156">
            <a:off x="2539802" y="3215734"/>
            <a:ext cx="2426676" cy="584775"/>
          </a:xfrm>
          <a:prstGeom prst="rect">
            <a:avLst/>
          </a:prstGeom>
          <a:noFill/>
        </p:spPr>
        <p:txBody>
          <a:bodyPr wrap="square" rtlCol="0">
            <a:spAutoFit/>
          </a:bodyPr>
          <a:lstStyle/>
          <a:p>
            <a:r>
              <a:rPr lang="fi-FI" sz="3200" dirty="0">
                <a:solidFill>
                  <a:schemeClr val="bg2"/>
                </a:solidFill>
                <a:latin typeface="Amplitude Medium" panose="02000606040000020004" pitchFamily="50" charset="0"/>
              </a:rPr>
              <a:t>Valmentaja</a:t>
            </a:r>
          </a:p>
        </p:txBody>
      </p:sp>
      <p:sp>
        <p:nvSpPr>
          <p:cNvPr id="7" name="Tekstiruutu 6">
            <a:extLst>
              <a:ext uri="{FF2B5EF4-FFF2-40B4-BE49-F238E27FC236}">
                <a16:creationId xmlns:a16="http://schemas.microsoft.com/office/drawing/2014/main" id="{AFFB1D78-9F01-4B85-BF9B-D5E4006CEC76}"/>
              </a:ext>
            </a:extLst>
          </p:cNvPr>
          <p:cNvSpPr txBox="1"/>
          <p:nvPr/>
        </p:nvSpPr>
        <p:spPr>
          <a:xfrm rot="3366692">
            <a:off x="6074879" y="3625744"/>
            <a:ext cx="3468798" cy="584775"/>
          </a:xfrm>
          <a:prstGeom prst="rect">
            <a:avLst/>
          </a:prstGeom>
          <a:noFill/>
        </p:spPr>
        <p:txBody>
          <a:bodyPr wrap="square" rtlCol="0">
            <a:spAutoFit/>
          </a:bodyPr>
          <a:lstStyle/>
          <a:p>
            <a:r>
              <a:rPr lang="fi-FI" sz="3200" dirty="0">
                <a:solidFill>
                  <a:schemeClr val="bg2"/>
                </a:solidFill>
                <a:latin typeface="Amplitude Medium" panose="02000606040000020004" pitchFamily="50" charset="0"/>
              </a:rPr>
              <a:t>Toimintaympäristö</a:t>
            </a:r>
          </a:p>
        </p:txBody>
      </p:sp>
    </p:spTree>
    <p:extLst>
      <p:ext uri="{BB962C8B-B14F-4D97-AF65-F5344CB8AC3E}">
        <p14:creationId xmlns:p14="http://schemas.microsoft.com/office/powerpoint/2010/main" val="278333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A57747-C5C5-42A5-A679-F8DA078B2DFA}"/>
              </a:ext>
            </a:extLst>
          </p:cNvPr>
          <p:cNvSpPr>
            <a:spLocks noGrp="1"/>
          </p:cNvSpPr>
          <p:nvPr>
            <p:ph type="title"/>
          </p:nvPr>
        </p:nvSpPr>
        <p:spPr>
          <a:xfrm>
            <a:off x="900702" y="304154"/>
            <a:ext cx="9784080" cy="1508760"/>
          </a:xfrm>
        </p:spPr>
        <p:txBody>
          <a:bodyPr/>
          <a:lstStyle/>
          <a:p>
            <a:r>
              <a:rPr lang="fi-FI" dirty="0"/>
              <a:t>Huomioitavaa</a:t>
            </a:r>
          </a:p>
        </p:txBody>
      </p:sp>
      <p:sp>
        <p:nvSpPr>
          <p:cNvPr id="3" name="Sisällön paikkamerkki 2">
            <a:extLst>
              <a:ext uri="{FF2B5EF4-FFF2-40B4-BE49-F238E27FC236}">
                <a16:creationId xmlns:a16="http://schemas.microsoft.com/office/drawing/2014/main" id="{F37EAD78-3927-46E9-803E-E4A3A89F4BCA}"/>
              </a:ext>
            </a:extLst>
          </p:cNvPr>
          <p:cNvSpPr>
            <a:spLocks noGrp="1"/>
          </p:cNvSpPr>
          <p:nvPr>
            <p:ph idx="1"/>
          </p:nvPr>
        </p:nvSpPr>
        <p:spPr>
          <a:xfrm>
            <a:off x="602360" y="1503334"/>
            <a:ext cx="7809345" cy="4206240"/>
          </a:xfrm>
        </p:spPr>
        <p:txBody>
          <a:bodyPr>
            <a:normAutofit lnSpcReduction="10000"/>
          </a:bodyPr>
          <a:lstStyle/>
          <a:p>
            <a:r>
              <a:rPr lang="fi-FI" dirty="0">
                <a:latin typeface="Amplitude Regular" panose="02000606040000020004" pitchFamily="50" charset="0"/>
              </a:rPr>
              <a:t>Erotettava, milloin harjoitellaan </a:t>
            </a:r>
            <a:r>
              <a:rPr lang="fi-FI" b="1" dirty="0">
                <a:latin typeface="Amplitude Regular" panose="02000606040000020004" pitchFamily="50" charset="0"/>
              </a:rPr>
              <a:t>fyysisiä ominaisuuksia </a:t>
            </a:r>
            <a:r>
              <a:rPr lang="fi-FI" dirty="0">
                <a:latin typeface="Amplitude Regular" panose="02000606040000020004" pitchFamily="50" charset="0"/>
              </a:rPr>
              <a:t>ja milloin </a:t>
            </a:r>
            <a:r>
              <a:rPr lang="fi-FI" b="1" dirty="0">
                <a:latin typeface="Amplitude Regular" panose="02000606040000020004" pitchFamily="50" charset="0"/>
              </a:rPr>
              <a:t>liikuntataitoja</a:t>
            </a:r>
            <a:r>
              <a:rPr lang="fi-FI" dirty="0">
                <a:latin typeface="Amplitude Regular" panose="02000606040000020004" pitchFamily="50" charset="0"/>
              </a:rPr>
              <a:t>. Usein erottelu on hankalaa.</a:t>
            </a:r>
          </a:p>
          <a:p>
            <a:pPr lvl="1"/>
            <a:r>
              <a:rPr lang="fi-FI" dirty="0">
                <a:latin typeface="Amplitude Regular" panose="02000606040000020004" pitchFamily="50" charset="0"/>
              </a:rPr>
              <a:t>Vrt. Kiertopotkun tekniikan harjoittelu vs. toistoharjoittelu, jossa tavoitteena nostaa sykettä ja kasvattaa peruskestävyyttä.</a:t>
            </a:r>
          </a:p>
          <a:p>
            <a:r>
              <a:rPr lang="fi-FI" b="1" dirty="0">
                <a:latin typeface="Amplitude Regular" panose="02000606040000020004" pitchFamily="50" charset="0"/>
              </a:rPr>
              <a:t>Yksilölliset erot </a:t>
            </a:r>
            <a:r>
              <a:rPr lang="fi-FI" dirty="0">
                <a:latin typeface="Amplitude Regular" panose="02000606040000020004" pitchFamily="50" charset="0"/>
              </a:rPr>
              <a:t>taitojen oppimisessa suuria. Motoriset taidot ja fyysiset ominaisuudet vaihtelevat valtavasti, etenkin lasten kohdalla. Iän vaikutus myös merkittävä. </a:t>
            </a:r>
          </a:p>
          <a:p>
            <a:pPr lvl="1"/>
            <a:r>
              <a:rPr lang="fi-FI" dirty="0">
                <a:latin typeface="Amplitude Regular" panose="02000606040000020004" pitchFamily="50" charset="0"/>
              </a:rPr>
              <a:t>Esim. pienten lasten kognitiiviset kyvyt eivät vielä tavoita kovin hyvin laajoja kokonaisuuksia kuten liikesarjoja muutoin kuin ulkoa oppimisen kautta.</a:t>
            </a:r>
          </a:p>
          <a:p>
            <a:r>
              <a:rPr lang="fi-FI" b="1" dirty="0">
                <a:latin typeface="Amplitude Regular" panose="02000606040000020004" pitchFamily="50" charset="0"/>
              </a:rPr>
              <a:t>Motivaation</a:t>
            </a:r>
            <a:r>
              <a:rPr lang="fi-FI" dirty="0">
                <a:latin typeface="Amplitude Regular" panose="02000606040000020004" pitchFamily="50" charset="0"/>
              </a:rPr>
              <a:t> ja harrastajan oman roolin merkitys oppimisen kannalta on keskeinen?</a:t>
            </a:r>
          </a:p>
          <a:p>
            <a:pPr lvl="1"/>
            <a:r>
              <a:rPr lang="fi-FI" dirty="0">
                <a:latin typeface="Amplitude Regular" panose="02000606040000020004" pitchFamily="50" charset="0"/>
              </a:rPr>
              <a:t>Miten valmentaja voi edesauttaa yksilöllistä oppimista</a:t>
            </a:r>
          </a:p>
          <a:p>
            <a:endParaRPr lang="fi-FI" dirty="0"/>
          </a:p>
        </p:txBody>
      </p:sp>
      <p:pic>
        <p:nvPicPr>
          <p:cNvPr id="5" name="Kuva 4" descr="Kuva, joka sisältää kohteen sisä, sairaalahuone&#10;&#10;Kuvaus luotu automaattisesti">
            <a:extLst>
              <a:ext uri="{FF2B5EF4-FFF2-40B4-BE49-F238E27FC236}">
                <a16:creationId xmlns:a16="http://schemas.microsoft.com/office/drawing/2014/main" id="{9B0929E0-7BB0-4862-9BFA-E53A2B69C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3697" y="4099301"/>
            <a:ext cx="3483243" cy="2322162"/>
          </a:xfrm>
          <a:prstGeom prst="rect">
            <a:avLst/>
          </a:prstGeom>
        </p:spPr>
      </p:pic>
      <p:pic>
        <p:nvPicPr>
          <p:cNvPr id="7" name="Kuva 6" descr="Kuva, joka sisältää kohteen henkilö, sisä, urheilu&#10;&#10;Kuvaus luotu automaattisesti">
            <a:extLst>
              <a:ext uri="{FF2B5EF4-FFF2-40B4-BE49-F238E27FC236}">
                <a16:creationId xmlns:a16="http://schemas.microsoft.com/office/drawing/2014/main" id="{7B16697E-CE73-4A46-937E-8A162EDEA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698" y="1511084"/>
            <a:ext cx="3483244" cy="2322162"/>
          </a:xfrm>
          <a:prstGeom prst="rect">
            <a:avLst/>
          </a:prstGeom>
        </p:spPr>
      </p:pic>
    </p:spTree>
    <p:extLst>
      <p:ext uri="{BB962C8B-B14F-4D97-AF65-F5344CB8AC3E}">
        <p14:creationId xmlns:p14="http://schemas.microsoft.com/office/powerpoint/2010/main" val="375311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1F0732-C3F9-4FDD-9660-EA1215EFA25D}"/>
              </a:ext>
            </a:extLst>
          </p:cNvPr>
          <p:cNvSpPr>
            <a:spLocks noGrp="1"/>
          </p:cNvSpPr>
          <p:nvPr>
            <p:ph type="title"/>
          </p:nvPr>
        </p:nvSpPr>
        <p:spPr/>
        <p:txBody>
          <a:bodyPr/>
          <a:lstStyle/>
          <a:p>
            <a:r>
              <a:rPr lang="fi-FI" dirty="0"/>
              <a:t>Taekwondon erityispiirteitä </a:t>
            </a:r>
          </a:p>
        </p:txBody>
      </p:sp>
      <p:sp>
        <p:nvSpPr>
          <p:cNvPr id="4" name="Ellipsi 3">
            <a:extLst>
              <a:ext uri="{FF2B5EF4-FFF2-40B4-BE49-F238E27FC236}">
                <a16:creationId xmlns:a16="http://schemas.microsoft.com/office/drawing/2014/main" id="{BE466E4D-ABE4-4702-B3C3-41EB0559D5D5}"/>
              </a:ext>
            </a:extLst>
          </p:cNvPr>
          <p:cNvSpPr/>
          <p:nvPr/>
        </p:nvSpPr>
        <p:spPr>
          <a:xfrm>
            <a:off x="1854005" y="1498400"/>
            <a:ext cx="4310743" cy="43107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latin typeface="Amplitude Regular" panose="02000606040000020004" pitchFamily="50" charset="0"/>
              </a:rPr>
              <a:t>Ydintaidot ja fyysiset ominaisuudet</a:t>
            </a:r>
          </a:p>
          <a:p>
            <a:pPr algn="ctr"/>
            <a:endParaRPr lang="fi-FI" dirty="0">
              <a:latin typeface="Amplitude Regular" panose="02000606040000020004" pitchFamily="50" charset="0"/>
            </a:endParaRPr>
          </a:p>
          <a:p>
            <a:pPr marL="285750" indent="-285750" algn="ctr">
              <a:buFont typeface="Arial" panose="020B0604020202020204" pitchFamily="34" charset="0"/>
              <a:buChar char="•"/>
            </a:pPr>
            <a:r>
              <a:rPr lang="fi-FI" dirty="0">
                <a:latin typeface="Amplitude Regular" panose="02000606040000020004" pitchFamily="50" charset="0"/>
              </a:rPr>
              <a:t>Perustekniikoiden liikeradat</a:t>
            </a:r>
          </a:p>
          <a:p>
            <a:pPr marL="285750" indent="-285750" algn="ctr">
              <a:buFont typeface="Arial" panose="020B0604020202020204" pitchFamily="34" charset="0"/>
              <a:buChar char="•"/>
            </a:pPr>
            <a:r>
              <a:rPr lang="fi-FI" dirty="0">
                <a:latin typeface="Amplitude Regular" panose="02000606040000020004" pitchFamily="50" charset="0"/>
              </a:rPr>
              <a:t>Potkujen liikeradat</a:t>
            </a:r>
          </a:p>
          <a:p>
            <a:pPr marL="285750" indent="-285750" algn="ctr">
              <a:buFont typeface="Arial" panose="020B0604020202020204" pitchFamily="34" charset="0"/>
              <a:buChar char="•"/>
            </a:pPr>
            <a:r>
              <a:rPr lang="fi-FI" dirty="0">
                <a:latin typeface="Amplitude Regular" panose="02000606040000020004" pitchFamily="50" charset="0"/>
              </a:rPr>
              <a:t>Käsi-jalka-koordinaatio</a:t>
            </a:r>
          </a:p>
          <a:p>
            <a:pPr marL="285750" indent="-285750" algn="ctr">
              <a:buFont typeface="Arial" panose="020B0604020202020204" pitchFamily="34" charset="0"/>
              <a:buChar char="•"/>
            </a:pPr>
            <a:r>
              <a:rPr lang="fi-FI" dirty="0">
                <a:latin typeface="Amplitude Regular" panose="02000606040000020004" pitchFamily="50" charset="0"/>
              </a:rPr>
              <a:t>Askeleet ja liikkuminen</a:t>
            </a:r>
          </a:p>
          <a:p>
            <a:pPr marL="285750" indent="-285750" algn="ctr">
              <a:buFont typeface="Arial" panose="020B0604020202020204" pitchFamily="34" charset="0"/>
              <a:buChar char="•"/>
            </a:pPr>
            <a:r>
              <a:rPr lang="fi-FI" dirty="0">
                <a:latin typeface="Amplitude Regular" panose="02000606040000020004" pitchFamily="50" charset="0"/>
              </a:rPr>
              <a:t>Liikkuvuus ja venyvyys</a:t>
            </a:r>
          </a:p>
          <a:p>
            <a:pPr marL="285750" indent="-285750" algn="ctr">
              <a:buFont typeface="Arial" panose="020B0604020202020204" pitchFamily="34" charset="0"/>
              <a:buChar char="•"/>
            </a:pPr>
            <a:r>
              <a:rPr lang="fi-FI" dirty="0">
                <a:latin typeface="Amplitude Regular" panose="02000606040000020004" pitchFamily="50" charset="0"/>
              </a:rPr>
              <a:t>Kehonhallinta</a:t>
            </a:r>
          </a:p>
          <a:p>
            <a:pPr marL="285750" indent="-285750" algn="ctr">
              <a:buFont typeface="Arial" panose="020B0604020202020204" pitchFamily="34" charset="0"/>
              <a:buChar char="•"/>
            </a:pPr>
            <a:r>
              <a:rPr lang="fi-FI" dirty="0">
                <a:latin typeface="Amplitude Regular" panose="02000606040000020004" pitchFamily="50" charset="0"/>
              </a:rPr>
              <a:t>Perusvoima </a:t>
            </a:r>
          </a:p>
          <a:p>
            <a:pPr marL="285750" indent="-285750" algn="ctr">
              <a:buFont typeface="Arial" panose="020B0604020202020204" pitchFamily="34" charset="0"/>
              <a:buChar char="•"/>
            </a:pPr>
            <a:r>
              <a:rPr lang="fi-FI" dirty="0">
                <a:latin typeface="Amplitude Regular" panose="02000606040000020004" pitchFamily="50" charset="0"/>
              </a:rPr>
              <a:t>Peruskestävyys</a:t>
            </a:r>
          </a:p>
          <a:p>
            <a:pPr marL="285750" indent="-285750" algn="ctr">
              <a:buFont typeface="Arial" panose="020B0604020202020204" pitchFamily="34" charset="0"/>
              <a:buChar char="•"/>
            </a:pPr>
            <a:r>
              <a:rPr lang="fi-FI" dirty="0">
                <a:latin typeface="Amplitude Regular" panose="02000606040000020004" pitchFamily="50" charset="0"/>
              </a:rPr>
              <a:t>Nopeus</a:t>
            </a:r>
          </a:p>
        </p:txBody>
      </p:sp>
      <p:sp>
        <p:nvSpPr>
          <p:cNvPr id="5" name="Ellipsi 4">
            <a:extLst>
              <a:ext uri="{FF2B5EF4-FFF2-40B4-BE49-F238E27FC236}">
                <a16:creationId xmlns:a16="http://schemas.microsoft.com/office/drawing/2014/main" id="{9C876DC6-8E4E-4B93-9159-9D9D8159E480}"/>
              </a:ext>
            </a:extLst>
          </p:cNvPr>
          <p:cNvSpPr/>
          <p:nvPr/>
        </p:nvSpPr>
        <p:spPr>
          <a:xfrm>
            <a:off x="698284" y="1789563"/>
            <a:ext cx="1969479" cy="1531816"/>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Regular" panose="02000606040000020004" pitchFamily="50" charset="0"/>
              </a:rPr>
              <a:t>Ottelu-taekwondo</a:t>
            </a:r>
          </a:p>
        </p:txBody>
      </p:sp>
      <p:sp>
        <p:nvSpPr>
          <p:cNvPr id="6" name="Ellipsi 5">
            <a:extLst>
              <a:ext uri="{FF2B5EF4-FFF2-40B4-BE49-F238E27FC236}">
                <a16:creationId xmlns:a16="http://schemas.microsoft.com/office/drawing/2014/main" id="{E639DBE4-31C5-4581-8D84-838C1FC63493}"/>
              </a:ext>
            </a:extLst>
          </p:cNvPr>
          <p:cNvSpPr/>
          <p:nvPr/>
        </p:nvSpPr>
        <p:spPr>
          <a:xfrm>
            <a:off x="5244686" y="1726702"/>
            <a:ext cx="1969479" cy="153181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Regular" panose="02000606040000020004" pitchFamily="50" charset="0"/>
              </a:rPr>
              <a:t>Liikesarjat</a:t>
            </a:r>
          </a:p>
        </p:txBody>
      </p:sp>
      <p:sp>
        <p:nvSpPr>
          <p:cNvPr id="7" name="Ellipsi 6">
            <a:extLst>
              <a:ext uri="{FF2B5EF4-FFF2-40B4-BE49-F238E27FC236}">
                <a16:creationId xmlns:a16="http://schemas.microsoft.com/office/drawing/2014/main" id="{8506FA8E-7DE8-496C-ADB9-C1DF4D3A8DF3}"/>
              </a:ext>
            </a:extLst>
          </p:cNvPr>
          <p:cNvSpPr/>
          <p:nvPr/>
        </p:nvSpPr>
        <p:spPr>
          <a:xfrm>
            <a:off x="5309363" y="2887863"/>
            <a:ext cx="2137508" cy="1531816"/>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Regular" panose="02000606040000020004" pitchFamily="50" charset="0"/>
              </a:rPr>
              <a:t>Lajiharjoittelu ja vyöarvoissa eteneminen</a:t>
            </a:r>
          </a:p>
        </p:txBody>
      </p:sp>
      <p:sp>
        <p:nvSpPr>
          <p:cNvPr id="8" name="Ellipsi 7">
            <a:extLst>
              <a:ext uri="{FF2B5EF4-FFF2-40B4-BE49-F238E27FC236}">
                <a16:creationId xmlns:a16="http://schemas.microsoft.com/office/drawing/2014/main" id="{1927F87F-7B8C-4225-8C82-0FAA0B6CA1F8}"/>
              </a:ext>
            </a:extLst>
          </p:cNvPr>
          <p:cNvSpPr/>
          <p:nvPr/>
        </p:nvSpPr>
        <p:spPr>
          <a:xfrm>
            <a:off x="635762" y="3014624"/>
            <a:ext cx="2032001" cy="153181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Regular" panose="02000606040000020004" pitchFamily="50" charset="0"/>
              </a:rPr>
              <a:t>Itsepuolustus</a:t>
            </a:r>
          </a:p>
        </p:txBody>
      </p:sp>
      <p:sp>
        <p:nvSpPr>
          <p:cNvPr id="9" name="Ellipsi 8">
            <a:extLst>
              <a:ext uri="{FF2B5EF4-FFF2-40B4-BE49-F238E27FC236}">
                <a16:creationId xmlns:a16="http://schemas.microsoft.com/office/drawing/2014/main" id="{0B3397B1-8C7C-4304-ABA8-5E56C064C232}"/>
              </a:ext>
            </a:extLst>
          </p:cNvPr>
          <p:cNvSpPr/>
          <p:nvPr/>
        </p:nvSpPr>
        <p:spPr>
          <a:xfrm>
            <a:off x="987455" y="4790577"/>
            <a:ext cx="2239109" cy="1531816"/>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mplitude Regular" panose="02000606040000020004" pitchFamily="50" charset="0"/>
              </a:rPr>
              <a:t>Fyysinen kehittyminen ja hyvinvointi</a:t>
            </a:r>
          </a:p>
        </p:txBody>
      </p:sp>
      <p:sp>
        <p:nvSpPr>
          <p:cNvPr id="10" name="Tekstiruutu 9">
            <a:extLst>
              <a:ext uri="{FF2B5EF4-FFF2-40B4-BE49-F238E27FC236}">
                <a16:creationId xmlns:a16="http://schemas.microsoft.com/office/drawing/2014/main" id="{392EBBF7-CF33-4F43-94C8-C8125BE4867C}"/>
              </a:ext>
            </a:extLst>
          </p:cNvPr>
          <p:cNvSpPr txBox="1"/>
          <p:nvPr/>
        </p:nvSpPr>
        <p:spPr>
          <a:xfrm>
            <a:off x="7963683" y="1352569"/>
            <a:ext cx="3415324" cy="5078313"/>
          </a:xfrm>
          <a:prstGeom prst="rect">
            <a:avLst/>
          </a:prstGeom>
          <a:noFill/>
        </p:spPr>
        <p:txBody>
          <a:bodyPr wrap="square" rtlCol="0">
            <a:spAutoFit/>
          </a:bodyPr>
          <a:lstStyle/>
          <a:p>
            <a:pPr marL="285750" indent="-285750">
              <a:buFont typeface="Arial" panose="020B0604020202020204" pitchFamily="34" charset="0"/>
              <a:buChar char="•"/>
            </a:pPr>
            <a:r>
              <a:rPr lang="fi-FI" dirty="0">
                <a:solidFill>
                  <a:schemeClr val="bg2"/>
                </a:solidFill>
                <a:latin typeface="Amplitude Regular" panose="02000606040000020004" pitchFamily="50" charset="0"/>
              </a:rPr>
              <a:t>Harjoitellaanko taitoja erillään tyhjiössä loppumattomana listana vai rakennetaanko vanhan päälle?</a:t>
            </a:r>
          </a:p>
          <a:p>
            <a:pPr marL="742950" lvl="1" indent="-285750">
              <a:buFont typeface="Arial" panose="020B0604020202020204" pitchFamily="34" charset="0"/>
              <a:buChar char="•"/>
            </a:pPr>
            <a:r>
              <a:rPr lang="fi-FI" i="1" dirty="0">
                <a:solidFill>
                  <a:schemeClr val="bg2"/>
                </a:solidFill>
                <a:latin typeface="Amplitude Regular" panose="02000606040000020004" pitchFamily="50" charset="0"/>
              </a:rPr>
              <a:t>Konstruktiivinen oppimiskäsitys</a:t>
            </a:r>
          </a:p>
          <a:p>
            <a:pPr marL="285750" indent="-285750">
              <a:buFont typeface="Arial" panose="020B0604020202020204" pitchFamily="34" charset="0"/>
              <a:buChar char="•"/>
            </a:pPr>
            <a:r>
              <a:rPr lang="fi-FI" dirty="0">
                <a:solidFill>
                  <a:schemeClr val="bg2"/>
                </a:solidFill>
                <a:latin typeface="Amplitude Regular" panose="02000606040000020004" pitchFamily="50" charset="0"/>
              </a:rPr>
              <a:t>Onko oppijalla vai opettajalla isompi vastuu taidon oppimisessa?</a:t>
            </a:r>
          </a:p>
          <a:p>
            <a:pPr marL="285750" indent="-285750">
              <a:buFont typeface="Arial" panose="020B0604020202020204" pitchFamily="34" charset="0"/>
              <a:buChar char="•"/>
            </a:pPr>
            <a:r>
              <a:rPr lang="fi-FI" dirty="0">
                <a:solidFill>
                  <a:schemeClr val="bg2"/>
                </a:solidFill>
                <a:latin typeface="Amplitude Regular" panose="02000606040000020004" pitchFamily="50" charset="0"/>
              </a:rPr>
              <a:t>Miten ydintaidot saadaan opetettua niin, että soveltaminen on mahdollisimman helppoa?</a:t>
            </a:r>
          </a:p>
          <a:p>
            <a:pPr marL="742950" lvl="1" indent="-285750">
              <a:buFont typeface="Arial" panose="020B0604020202020204" pitchFamily="34" charset="0"/>
              <a:buChar char="•"/>
            </a:pPr>
            <a:r>
              <a:rPr lang="fi-FI" i="1" dirty="0">
                <a:solidFill>
                  <a:schemeClr val="bg2"/>
                </a:solidFill>
                <a:latin typeface="Amplitude Regular" panose="02000606040000020004" pitchFamily="50" charset="0"/>
              </a:rPr>
              <a:t>Jos haluat rakentaa talon, sinulla on oltava työkalut, kyky käyttää niitä sekä suunnitelma kokonaisuudesta.</a:t>
            </a:r>
          </a:p>
        </p:txBody>
      </p:sp>
    </p:spTree>
    <p:extLst>
      <p:ext uri="{BB962C8B-B14F-4D97-AF65-F5344CB8AC3E}">
        <p14:creationId xmlns:p14="http://schemas.microsoft.com/office/powerpoint/2010/main" val="147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3C0A92-0A25-4833-80BE-9B81F6423483}"/>
              </a:ext>
            </a:extLst>
          </p:cNvPr>
          <p:cNvSpPr>
            <a:spLocks noGrp="1"/>
          </p:cNvSpPr>
          <p:nvPr>
            <p:ph type="title"/>
          </p:nvPr>
        </p:nvSpPr>
        <p:spPr/>
        <p:txBody>
          <a:bodyPr/>
          <a:lstStyle/>
          <a:p>
            <a:r>
              <a:rPr lang="fi-FI" dirty="0"/>
              <a:t>Erilaisia opetustyylejä</a:t>
            </a:r>
          </a:p>
        </p:txBody>
      </p:sp>
      <p:graphicFrame>
        <p:nvGraphicFramePr>
          <p:cNvPr id="4" name="Taulukko 5">
            <a:extLst>
              <a:ext uri="{FF2B5EF4-FFF2-40B4-BE49-F238E27FC236}">
                <a16:creationId xmlns:a16="http://schemas.microsoft.com/office/drawing/2014/main" id="{58BFA192-D577-49E9-8C3F-80AB1204D037}"/>
              </a:ext>
            </a:extLst>
          </p:cNvPr>
          <p:cNvGraphicFramePr>
            <a:graphicFrameLocks noGrp="1"/>
          </p:cNvGraphicFramePr>
          <p:nvPr>
            <p:extLst>
              <p:ext uri="{D42A27DB-BD31-4B8C-83A1-F6EECF244321}">
                <p14:modId xmlns:p14="http://schemas.microsoft.com/office/powerpoint/2010/main" val="1267328823"/>
              </p:ext>
            </p:extLst>
          </p:nvPr>
        </p:nvGraphicFramePr>
        <p:xfrm>
          <a:off x="694211" y="1360936"/>
          <a:ext cx="10648292" cy="5120640"/>
        </p:xfrm>
        <a:graphic>
          <a:graphicData uri="http://schemas.openxmlformats.org/drawingml/2006/table">
            <a:tbl>
              <a:tblPr firstRow="1" bandRow="1">
                <a:tableStyleId>{5C22544A-7EE6-4342-B048-85BDC9FD1C3A}</a:tableStyleId>
              </a:tblPr>
              <a:tblGrid>
                <a:gridCol w="2217811">
                  <a:extLst>
                    <a:ext uri="{9D8B030D-6E8A-4147-A177-3AD203B41FA5}">
                      <a16:colId xmlns:a16="http://schemas.microsoft.com/office/drawing/2014/main" val="2712596886"/>
                    </a:ext>
                  </a:extLst>
                </a:gridCol>
                <a:gridCol w="1341512">
                  <a:extLst>
                    <a:ext uri="{9D8B030D-6E8A-4147-A177-3AD203B41FA5}">
                      <a16:colId xmlns:a16="http://schemas.microsoft.com/office/drawing/2014/main" val="3586110178"/>
                    </a:ext>
                  </a:extLst>
                </a:gridCol>
                <a:gridCol w="7088969">
                  <a:extLst>
                    <a:ext uri="{9D8B030D-6E8A-4147-A177-3AD203B41FA5}">
                      <a16:colId xmlns:a16="http://schemas.microsoft.com/office/drawing/2014/main" val="1032064087"/>
                    </a:ext>
                  </a:extLst>
                </a:gridCol>
              </a:tblGrid>
              <a:tr h="492417">
                <a:tc>
                  <a:txBody>
                    <a:bodyPr/>
                    <a:lstStyle/>
                    <a:p>
                      <a:r>
                        <a:rPr lang="fi-FI" dirty="0">
                          <a:latin typeface="Amplitude Regular" panose="02000606040000020004" pitchFamily="50" charset="0"/>
                        </a:rPr>
                        <a:t>Opetustyyli </a:t>
                      </a:r>
                    </a:p>
                  </a:txBody>
                  <a:tcPr/>
                </a:tc>
                <a:tc>
                  <a:txBody>
                    <a:bodyPr/>
                    <a:lstStyle/>
                    <a:p>
                      <a:r>
                        <a:rPr lang="fi-FI" dirty="0">
                          <a:latin typeface="Amplitude Regular" panose="02000606040000020004" pitchFamily="50" charset="0"/>
                        </a:rPr>
                        <a:t>Opetuksen keskiössä</a:t>
                      </a:r>
                    </a:p>
                  </a:txBody>
                  <a:tcPr/>
                </a:tc>
                <a:tc>
                  <a:txBody>
                    <a:bodyPr/>
                    <a:lstStyle/>
                    <a:p>
                      <a:r>
                        <a:rPr lang="fi-FI" dirty="0">
                          <a:latin typeface="Amplitude Regular" panose="02000606040000020004" pitchFamily="50" charset="0"/>
                        </a:rPr>
                        <a:t>Toiminta ja tavoite </a:t>
                      </a:r>
                    </a:p>
                  </a:txBody>
                  <a:tcPr/>
                </a:tc>
                <a:extLst>
                  <a:ext uri="{0D108BD9-81ED-4DB2-BD59-A6C34878D82A}">
                    <a16:rowId xmlns:a16="http://schemas.microsoft.com/office/drawing/2014/main" val="7879883"/>
                  </a:ext>
                </a:extLst>
              </a:tr>
              <a:tr h="492417">
                <a:tc>
                  <a:txBody>
                    <a:bodyPr/>
                    <a:lstStyle/>
                    <a:p>
                      <a:r>
                        <a:rPr lang="fi-FI" sz="1400" dirty="0">
                          <a:latin typeface="Amplitude Regular" panose="02000606040000020004" pitchFamily="50" charset="0"/>
                        </a:rPr>
                        <a:t>Komentotyylinen opettaminen</a:t>
                      </a:r>
                    </a:p>
                  </a:txBody>
                  <a:tcPr/>
                </a:tc>
                <a:tc>
                  <a:txBody>
                    <a:bodyPr/>
                    <a:lstStyle/>
                    <a:p>
                      <a:r>
                        <a:rPr lang="fi-FI" sz="1400" dirty="0">
                          <a:latin typeface="Amplitude Regular" panose="02000606040000020004" pitchFamily="50" charset="0"/>
                        </a:rPr>
                        <a:t>Opettaja</a:t>
                      </a:r>
                    </a:p>
                  </a:txBody>
                  <a:tcPr/>
                </a:tc>
                <a:tc>
                  <a:txBody>
                    <a:bodyPr/>
                    <a:lstStyle/>
                    <a:p>
                      <a:r>
                        <a:rPr lang="fi-FI" sz="1200" dirty="0">
                          <a:latin typeface="Amplitude Regular" panose="02000606040000020004" pitchFamily="50" charset="0"/>
                        </a:rPr>
                        <a:t>Opettaja näyttää ja selittää ohjeet kaikille yhteisesti. Suoritteet tehdään yleensä samaan aikaan opettajan komennosta. Palautteet ovat pääosin yhteisiä ja koko ryhmää koskevia. Vaatii vain vähän tilaa ja tehokkain keino pitää ryhmä kontrollissa. Oppijan rooli hyvin pieni. </a:t>
                      </a:r>
                    </a:p>
                  </a:txBody>
                  <a:tcPr/>
                </a:tc>
                <a:extLst>
                  <a:ext uri="{0D108BD9-81ED-4DB2-BD59-A6C34878D82A}">
                    <a16:rowId xmlns:a16="http://schemas.microsoft.com/office/drawing/2014/main" val="1620899165"/>
                  </a:ext>
                </a:extLst>
              </a:tr>
              <a:tr h="492417">
                <a:tc>
                  <a:txBody>
                    <a:bodyPr/>
                    <a:lstStyle/>
                    <a:p>
                      <a:r>
                        <a:rPr lang="fi-FI" sz="1400" dirty="0">
                          <a:latin typeface="Amplitude Regular" panose="02000606040000020004" pitchFamily="50" charset="0"/>
                        </a:rPr>
                        <a:t>Tehtäväopettaminen ja eriyttävä opettaminen</a:t>
                      </a:r>
                    </a:p>
                  </a:txBody>
                  <a:tcPr/>
                </a:tc>
                <a:tc>
                  <a:txBody>
                    <a:bodyPr/>
                    <a:lstStyle/>
                    <a:p>
                      <a:r>
                        <a:rPr lang="fi-FI" sz="1400" dirty="0">
                          <a:latin typeface="Amplitude Regular" panose="02000606040000020004" pitchFamily="50" charset="0"/>
                        </a:rPr>
                        <a:t>Opettaja</a:t>
                      </a:r>
                    </a:p>
                  </a:txBody>
                  <a:tcPr/>
                </a:tc>
                <a:tc>
                  <a:txBody>
                    <a:bodyPr/>
                    <a:lstStyle/>
                    <a:p>
                      <a:r>
                        <a:rPr lang="fi-FI" sz="1200" dirty="0">
                          <a:latin typeface="Amplitude Regular" panose="02000606040000020004" pitchFamily="50" charset="0"/>
                        </a:rPr>
                        <a:t>Opettaja antaa joko yhteiset ohjeet tai sitten erilliset ohjeet eri pienryhmille, jonka jälkeen harjoitellaan omaa tahtia määrättyä tehtävää. Opettaja antaa sekä ryhmälle että yksilöille palautetta. Harjoitusvälineillä tehtäviä saadaan eriytettyä tehokkaasti. Opettaja voi antaa tehtäviin erilaisia vaikeusasteita ja progressioita.</a:t>
                      </a:r>
                    </a:p>
                  </a:txBody>
                  <a:tcPr/>
                </a:tc>
                <a:extLst>
                  <a:ext uri="{0D108BD9-81ED-4DB2-BD59-A6C34878D82A}">
                    <a16:rowId xmlns:a16="http://schemas.microsoft.com/office/drawing/2014/main" val="2620791006"/>
                  </a:ext>
                </a:extLst>
              </a:tr>
              <a:tr h="492417">
                <a:tc>
                  <a:txBody>
                    <a:bodyPr/>
                    <a:lstStyle/>
                    <a:p>
                      <a:r>
                        <a:rPr lang="fi-FI" sz="1400" dirty="0">
                          <a:latin typeface="Amplitude Regular" panose="02000606040000020004" pitchFamily="50" charset="0"/>
                        </a:rPr>
                        <a:t>Itsearviointiin perustuva opettaminen</a:t>
                      </a:r>
                    </a:p>
                  </a:txBody>
                  <a:tcPr/>
                </a:tc>
                <a:tc>
                  <a:txBody>
                    <a:bodyPr/>
                    <a:lstStyle/>
                    <a:p>
                      <a:r>
                        <a:rPr lang="fi-FI" sz="1400" dirty="0">
                          <a:latin typeface="Amplitude Regular" panose="02000606040000020004" pitchFamily="50" charset="0"/>
                        </a:rPr>
                        <a:t>Oppija</a:t>
                      </a:r>
                    </a:p>
                  </a:txBody>
                  <a:tcPr/>
                </a:tc>
                <a:tc>
                  <a:txBody>
                    <a:bodyPr/>
                    <a:lstStyle/>
                    <a:p>
                      <a:r>
                        <a:rPr lang="fi-FI" sz="1200" dirty="0">
                          <a:latin typeface="Amplitude Regular" panose="02000606040000020004" pitchFamily="50" charset="0"/>
                        </a:rPr>
                        <a:t>Opettaja antaa tehtävän, mutta oppijan tehtävä on itsenäisesti arvioida suoriutumistaan. Opettajan annettava selkeät ohjeet arviointikriteereihin, jotta oppijalla on tarpeeksi työkaluja korjata omaa suoritustaan. Opettaja voi edelleen olla mukana antamassa palautteita. </a:t>
                      </a:r>
                    </a:p>
                  </a:txBody>
                  <a:tcPr/>
                </a:tc>
                <a:extLst>
                  <a:ext uri="{0D108BD9-81ED-4DB2-BD59-A6C34878D82A}">
                    <a16:rowId xmlns:a16="http://schemas.microsoft.com/office/drawing/2014/main" val="554709752"/>
                  </a:ext>
                </a:extLst>
              </a:tr>
              <a:tr h="492417">
                <a:tc>
                  <a:txBody>
                    <a:bodyPr/>
                    <a:lstStyle/>
                    <a:p>
                      <a:r>
                        <a:rPr lang="fi-FI" sz="1400" dirty="0">
                          <a:latin typeface="Amplitude Regular" panose="02000606040000020004" pitchFamily="50" charset="0"/>
                        </a:rPr>
                        <a:t>Ohjattu oivaltaminen ja ongelmanratkaisu </a:t>
                      </a:r>
                    </a:p>
                  </a:txBody>
                  <a:tcPr/>
                </a:tc>
                <a:tc>
                  <a:txBody>
                    <a:bodyPr/>
                    <a:lstStyle/>
                    <a:p>
                      <a:r>
                        <a:rPr lang="fi-FI" sz="1400" dirty="0">
                          <a:latin typeface="Amplitude Regular" panose="02000606040000020004" pitchFamily="50" charset="0"/>
                        </a:rPr>
                        <a:t>Oppija</a:t>
                      </a:r>
                    </a:p>
                  </a:txBody>
                  <a:tcPr/>
                </a:tc>
                <a:tc>
                  <a:txBody>
                    <a:bodyPr/>
                    <a:lstStyle/>
                    <a:p>
                      <a:r>
                        <a:rPr lang="fi-FI" sz="1200" dirty="0">
                          <a:latin typeface="Amplitude Regular" panose="02000606040000020004" pitchFamily="50" charset="0"/>
                        </a:rPr>
                        <a:t>Opettaja antaa oppilaille ongelman tai tehtävän, muttei suoraan ratkaisua siihen. Useimmiten ratkaisuja on monta ja oppija joutuu itse miettimään toteutustavan. Opettaja voi ohjata oivaltamista apukysymysten ja vinkkien avulla tarvittaessa. Välineillä voi rajata ongelmia tehokkaasti. </a:t>
                      </a:r>
                    </a:p>
                  </a:txBody>
                  <a:tcPr/>
                </a:tc>
                <a:extLst>
                  <a:ext uri="{0D108BD9-81ED-4DB2-BD59-A6C34878D82A}">
                    <a16:rowId xmlns:a16="http://schemas.microsoft.com/office/drawing/2014/main" val="4000892187"/>
                  </a:ext>
                </a:extLst>
              </a:tr>
              <a:tr h="492417">
                <a:tc>
                  <a:txBody>
                    <a:bodyPr/>
                    <a:lstStyle/>
                    <a:p>
                      <a:r>
                        <a:rPr lang="fi-FI" sz="1400" dirty="0">
                          <a:latin typeface="Amplitude Regular" panose="02000606040000020004" pitchFamily="50" charset="0"/>
                        </a:rPr>
                        <a:t>Luovuuteen perustuva opettaminen</a:t>
                      </a:r>
                    </a:p>
                  </a:txBody>
                  <a:tcPr/>
                </a:tc>
                <a:tc>
                  <a:txBody>
                    <a:bodyPr/>
                    <a:lstStyle/>
                    <a:p>
                      <a:r>
                        <a:rPr lang="fi-FI" sz="1400" dirty="0">
                          <a:latin typeface="Amplitude Regular" panose="02000606040000020004" pitchFamily="50" charset="0"/>
                        </a:rPr>
                        <a:t>Oppija</a:t>
                      </a:r>
                    </a:p>
                  </a:txBody>
                  <a:tcPr/>
                </a:tc>
                <a:tc>
                  <a:txBody>
                    <a:bodyPr/>
                    <a:lstStyle/>
                    <a:p>
                      <a:r>
                        <a:rPr lang="fi-FI" sz="1200" dirty="0">
                          <a:latin typeface="Amplitude Regular" panose="02000606040000020004" pitchFamily="50" charset="0"/>
                        </a:rPr>
                        <a:t>Opettaja antaa tehtävän, jossa lapset joutuvat itsenäisesti tai pienissä ryhmissä kehittämään esimerkiksi pienen näytöksen. Opettaja antaa raamit tehtävälle, mutta muuten työskentely on vapaata ja painotus on opittujen asioiden luovassa soveltamisessa ja uuden kehittämisessä. </a:t>
                      </a:r>
                    </a:p>
                  </a:txBody>
                  <a:tcPr/>
                </a:tc>
                <a:extLst>
                  <a:ext uri="{0D108BD9-81ED-4DB2-BD59-A6C34878D82A}">
                    <a16:rowId xmlns:a16="http://schemas.microsoft.com/office/drawing/2014/main" val="868149452"/>
                  </a:ext>
                </a:extLst>
              </a:tr>
              <a:tr h="492417">
                <a:tc>
                  <a:txBody>
                    <a:bodyPr/>
                    <a:lstStyle/>
                    <a:p>
                      <a:r>
                        <a:rPr lang="fi-FI" sz="1400" dirty="0">
                          <a:latin typeface="Amplitude Regular" panose="02000606040000020004" pitchFamily="50" charset="0"/>
                        </a:rPr>
                        <a:t>Pari- tai ryhmäohjaus </a:t>
                      </a:r>
                    </a:p>
                  </a:txBody>
                  <a:tcPr/>
                </a:tc>
                <a:tc>
                  <a:txBody>
                    <a:bodyPr/>
                    <a:lstStyle/>
                    <a:p>
                      <a:r>
                        <a:rPr lang="fi-FI" sz="1400" dirty="0">
                          <a:latin typeface="Amplitude Regular" panose="02000606040000020004" pitchFamily="50" charset="0"/>
                        </a:rPr>
                        <a:t>Oppijat yhdessä</a:t>
                      </a:r>
                    </a:p>
                  </a:txBody>
                  <a:tcPr/>
                </a:tc>
                <a:tc>
                  <a:txBody>
                    <a:bodyPr/>
                    <a:lstStyle/>
                    <a:p>
                      <a:r>
                        <a:rPr lang="fi-FI" sz="1200" dirty="0">
                          <a:latin typeface="Amplitude Regular" panose="02000606040000020004" pitchFamily="50" charset="0"/>
                        </a:rPr>
                        <a:t>Opettaja antaa tehtävän tai sen pääpiirteet, jonka jälkeen sitä harjoitellaan pareissa tai ryhmissä niin, että toisille annetaan jatkuvasti palautetta ja oppijat ovat toistensa vertaisopettajia. Harjoitus voi perustua myös siihen, että oppilaista tehdään itse opettajia.</a:t>
                      </a:r>
                    </a:p>
                  </a:txBody>
                  <a:tcPr/>
                </a:tc>
                <a:extLst>
                  <a:ext uri="{0D108BD9-81ED-4DB2-BD59-A6C34878D82A}">
                    <a16:rowId xmlns:a16="http://schemas.microsoft.com/office/drawing/2014/main" val="1472623964"/>
                  </a:ext>
                </a:extLst>
              </a:tr>
              <a:tr h="492417">
                <a:tc>
                  <a:txBody>
                    <a:bodyPr/>
                    <a:lstStyle/>
                    <a:p>
                      <a:r>
                        <a:rPr lang="fi-FI" sz="1400" dirty="0"/>
                        <a:t>Esimerkkiopettaminen (valmentaja mukana) </a:t>
                      </a:r>
                    </a:p>
                  </a:txBody>
                  <a:tcPr/>
                </a:tc>
                <a:tc>
                  <a:txBody>
                    <a:bodyPr/>
                    <a:lstStyle/>
                    <a:p>
                      <a:r>
                        <a:rPr lang="fi-FI" sz="1400" dirty="0">
                          <a:latin typeface="Amplitude Regular" panose="02000606040000020004" pitchFamily="50" charset="0"/>
                        </a:rPr>
                        <a:t>Opettaja ja oppija </a:t>
                      </a:r>
                    </a:p>
                  </a:txBody>
                  <a:tcPr/>
                </a:tc>
                <a:tc>
                  <a:txBody>
                    <a:bodyPr/>
                    <a:lstStyle/>
                    <a:p>
                      <a:r>
                        <a:rPr lang="fi-FI" sz="1200" dirty="0">
                          <a:latin typeface="Amplitude Regular" panose="02000606040000020004" pitchFamily="50" charset="0"/>
                        </a:rPr>
                        <a:t>Opettaja antaa tehtävän, jonka jälkeen tekee itse mukana parina tai pienryhmässä. Opettajan kyettävä itse niihin suorituksiin, joihin toivotaan pääsevän oppijoiden kanssa. Palaute on hyvin yksilöllistä, mutta koko ryhmän toimintaa vaikea valvoa. </a:t>
                      </a:r>
                    </a:p>
                  </a:txBody>
                  <a:tcPr/>
                </a:tc>
                <a:extLst>
                  <a:ext uri="{0D108BD9-81ED-4DB2-BD59-A6C34878D82A}">
                    <a16:rowId xmlns:a16="http://schemas.microsoft.com/office/drawing/2014/main" val="385040734"/>
                  </a:ext>
                </a:extLst>
              </a:tr>
            </a:tbl>
          </a:graphicData>
        </a:graphic>
      </p:graphicFrame>
    </p:spTree>
    <p:extLst>
      <p:ext uri="{BB962C8B-B14F-4D97-AF65-F5344CB8AC3E}">
        <p14:creationId xmlns:p14="http://schemas.microsoft.com/office/powerpoint/2010/main" val="18441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uorovärinen">
  <a:themeElements>
    <a:clrScheme name="Vuorovärinen">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Vuorovärinen">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uorovärinen">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15575</TotalTime>
  <Words>730</Words>
  <Application>Microsoft Office PowerPoint</Application>
  <PresentationFormat>Laajakuva</PresentationFormat>
  <Paragraphs>83</Paragraphs>
  <Slides>11</Slides>
  <Notes>1</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11</vt:i4>
      </vt:variant>
    </vt:vector>
  </HeadingPairs>
  <TitlesOfParts>
    <vt:vector size="20" baseType="lpstr">
      <vt:lpstr>Amplitude Bold</vt:lpstr>
      <vt:lpstr>Amplitude Medium</vt:lpstr>
      <vt:lpstr>Amplitude Regular</vt:lpstr>
      <vt:lpstr>Amplitude Ultra</vt:lpstr>
      <vt:lpstr>Arial</vt:lpstr>
      <vt:lpstr>Calibri</vt:lpstr>
      <vt:lpstr>Corbel</vt:lpstr>
      <vt:lpstr>Wingdings</vt:lpstr>
      <vt:lpstr>Vuorovärinen</vt:lpstr>
      <vt:lpstr>PowerPoint-esitys</vt:lpstr>
      <vt:lpstr>PowerPoint-esitys</vt:lpstr>
      <vt:lpstr>Miten taekwondoa tulisi opettaa? Minkälaiset opetustyylit sopivat mihinkin tilanteisiin? </vt:lpstr>
      <vt:lpstr>Miten ihminen oppii liikuntataitoja? </vt:lpstr>
      <vt:lpstr>Yksinkertaistus oppimisprosessista</vt:lpstr>
      <vt:lpstr>Taidon oppimisen osatekijät</vt:lpstr>
      <vt:lpstr>Huomioitavaa</vt:lpstr>
      <vt:lpstr>Taekwondon erityispiirteitä </vt:lpstr>
      <vt:lpstr>Erilaisia opetustyylejä</vt:lpstr>
      <vt:lpstr>Huomioitavaa opetustyyleistä </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sampo pajulampi</dc:creator>
  <cp:lastModifiedBy>Pauli Raivio</cp:lastModifiedBy>
  <cp:revision>69</cp:revision>
  <dcterms:created xsi:type="dcterms:W3CDTF">2020-03-02T12:41:37Z</dcterms:created>
  <dcterms:modified xsi:type="dcterms:W3CDTF">2021-06-01T16:16:52Z</dcterms:modified>
</cp:coreProperties>
</file>