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5" r:id="rId2"/>
    <p:sldId id="308" r:id="rId3"/>
    <p:sldId id="304" r:id="rId4"/>
    <p:sldId id="315" r:id="rId5"/>
    <p:sldId id="330" r:id="rId6"/>
    <p:sldId id="273" r:id="rId7"/>
    <p:sldId id="326" r:id="rId8"/>
    <p:sldId id="327" r:id="rId9"/>
    <p:sldId id="32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6"/>
    <p:restoredTop sz="94760"/>
  </p:normalViewPr>
  <p:slideViewPr>
    <p:cSldViewPr snapToGrid="0">
      <p:cViewPr>
        <p:scale>
          <a:sx n="100" d="100"/>
          <a:sy n="100" d="100"/>
        </p:scale>
        <p:origin x="10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F54E02-E64C-480E-8500-A9B053F4440A}" type="doc">
      <dgm:prSet loTypeId="urn:microsoft.com/office/officeart/2005/8/layout/pyramid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FI"/>
        </a:p>
      </dgm:t>
    </dgm:pt>
    <dgm:pt modelId="{356237CB-E066-4276-9E8A-F588EB06B1D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600" b="1" dirty="0" err="1">
              <a:latin typeface="Amplitude Black" panose="02000603040000020004" pitchFamily="50" charset="0"/>
            </a:rPr>
            <a:t>Osaaminen</a:t>
          </a:r>
          <a:endParaRPr lang="en-FI" sz="1600" b="1" dirty="0">
            <a:latin typeface="Amplitude Black" panose="02000603040000020004" pitchFamily="50" charset="0"/>
          </a:endParaRPr>
        </a:p>
      </dgm:t>
    </dgm:pt>
    <dgm:pt modelId="{2E0E2066-436C-4DFB-80CB-4931CD96225F}" type="parTrans" cxnId="{281B2A1C-EF0B-4BBE-99CA-282E63522375}">
      <dgm:prSet/>
      <dgm:spPr/>
      <dgm:t>
        <a:bodyPr/>
        <a:lstStyle/>
        <a:p>
          <a:endParaRPr lang="en-FI" sz="1100">
            <a:latin typeface="Amplitude Black" panose="02000603040000020004" pitchFamily="50" charset="0"/>
          </a:endParaRPr>
        </a:p>
      </dgm:t>
    </dgm:pt>
    <dgm:pt modelId="{941547A0-CF78-499F-ACAE-7F35270D5FCD}" type="sibTrans" cxnId="{281B2A1C-EF0B-4BBE-99CA-282E63522375}">
      <dgm:prSet/>
      <dgm:spPr/>
      <dgm:t>
        <a:bodyPr/>
        <a:lstStyle/>
        <a:p>
          <a:endParaRPr lang="en-FI" sz="1100">
            <a:latin typeface="Amplitude Black" panose="02000603040000020004" pitchFamily="50" charset="0"/>
          </a:endParaRPr>
        </a:p>
      </dgm:t>
    </dgm:pt>
    <dgm:pt modelId="{7FA9BAAE-D953-46C7-884A-061B26FAD96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600" b="1" dirty="0" err="1">
              <a:latin typeface="Amplitude Black" panose="02000603040000020004" pitchFamily="50" charset="0"/>
            </a:rPr>
            <a:t>Innostus</a:t>
          </a:r>
          <a:endParaRPr lang="en-FI" sz="1600" b="1" dirty="0">
            <a:latin typeface="Amplitude Black" panose="02000603040000020004" pitchFamily="50" charset="0"/>
          </a:endParaRPr>
        </a:p>
      </dgm:t>
    </dgm:pt>
    <dgm:pt modelId="{CE713FC9-12FE-471B-A433-2AC4AD6D44A1}" type="parTrans" cxnId="{A2BEE736-CB14-4D5D-AAC0-389E1C9C57BB}">
      <dgm:prSet/>
      <dgm:spPr/>
      <dgm:t>
        <a:bodyPr/>
        <a:lstStyle/>
        <a:p>
          <a:endParaRPr lang="en-FI" sz="1100">
            <a:latin typeface="Amplitude Black" panose="02000603040000020004" pitchFamily="50" charset="0"/>
          </a:endParaRPr>
        </a:p>
      </dgm:t>
    </dgm:pt>
    <dgm:pt modelId="{571B956E-3837-46FC-890B-59946CBB19F6}" type="sibTrans" cxnId="{A2BEE736-CB14-4D5D-AAC0-389E1C9C57BB}">
      <dgm:prSet/>
      <dgm:spPr/>
      <dgm:t>
        <a:bodyPr/>
        <a:lstStyle/>
        <a:p>
          <a:endParaRPr lang="en-FI" sz="1100">
            <a:latin typeface="Amplitude Black" panose="02000603040000020004" pitchFamily="50" charset="0"/>
          </a:endParaRPr>
        </a:p>
      </dgm:t>
    </dgm:pt>
    <dgm:pt modelId="{4AB70034-FB3F-4A56-AA0F-8C0DD78CDDD9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600" b="1" dirty="0" err="1">
              <a:latin typeface="Amplitude Black" panose="02000603040000020004" pitchFamily="50" charset="0"/>
            </a:rPr>
            <a:t>Välittäminen</a:t>
          </a:r>
          <a:endParaRPr lang="en-US" sz="1600" b="1" dirty="0">
            <a:latin typeface="Amplitude Black" panose="02000603040000020004" pitchFamily="50" charset="0"/>
          </a:endParaRPr>
        </a:p>
      </dgm:t>
    </dgm:pt>
    <dgm:pt modelId="{C0DB9B0A-484C-4835-BDB9-FAEB5EC2E28C}" type="parTrans" cxnId="{5D1ED48B-415E-4B30-8968-72FC3A6DBD00}">
      <dgm:prSet/>
      <dgm:spPr/>
      <dgm:t>
        <a:bodyPr/>
        <a:lstStyle/>
        <a:p>
          <a:endParaRPr lang="en-FI" sz="1100">
            <a:latin typeface="Amplitude Black" panose="02000603040000020004" pitchFamily="50" charset="0"/>
          </a:endParaRPr>
        </a:p>
      </dgm:t>
    </dgm:pt>
    <dgm:pt modelId="{08CDE08C-A7DB-4104-9A17-509BABCE12AE}" type="sibTrans" cxnId="{5D1ED48B-415E-4B30-8968-72FC3A6DBD00}">
      <dgm:prSet/>
      <dgm:spPr/>
      <dgm:t>
        <a:bodyPr/>
        <a:lstStyle/>
        <a:p>
          <a:endParaRPr lang="en-FI" sz="1100">
            <a:latin typeface="Amplitude Black" panose="02000603040000020004" pitchFamily="50" charset="0"/>
          </a:endParaRPr>
        </a:p>
      </dgm:t>
    </dgm:pt>
    <dgm:pt modelId="{0F9066C6-C171-4AE9-95A3-EFDCBBB0ADA1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600" b="1" dirty="0" err="1">
              <a:latin typeface="Amplitude Black" panose="02000603040000020004" pitchFamily="50" charset="0"/>
            </a:rPr>
            <a:t>Suunnitelmallisuus</a:t>
          </a:r>
          <a:endParaRPr lang="en-FI" sz="1600" b="1" dirty="0">
            <a:latin typeface="Amplitude Black" panose="02000603040000020004" pitchFamily="50" charset="0"/>
          </a:endParaRPr>
        </a:p>
      </dgm:t>
    </dgm:pt>
    <dgm:pt modelId="{150A9599-723B-4283-B4BF-7EB378626C08}" type="parTrans" cxnId="{A664B046-A342-40C3-841D-A78CD24227D7}">
      <dgm:prSet/>
      <dgm:spPr/>
      <dgm:t>
        <a:bodyPr/>
        <a:lstStyle/>
        <a:p>
          <a:endParaRPr lang="en-FI" sz="1100">
            <a:latin typeface="Amplitude Black" panose="02000603040000020004" pitchFamily="50" charset="0"/>
          </a:endParaRPr>
        </a:p>
      </dgm:t>
    </dgm:pt>
    <dgm:pt modelId="{652907F0-C759-4F43-8177-A01D72652DED}" type="sibTrans" cxnId="{A664B046-A342-40C3-841D-A78CD24227D7}">
      <dgm:prSet/>
      <dgm:spPr/>
      <dgm:t>
        <a:bodyPr/>
        <a:lstStyle/>
        <a:p>
          <a:endParaRPr lang="en-FI" sz="1100">
            <a:latin typeface="Amplitude Black" panose="02000603040000020004" pitchFamily="50" charset="0"/>
          </a:endParaRPr>
        </a:p>
      </dgm:t>
    </dgm:pt>
    <dgm:pt modelId="{4201E1E2-A4A4-4330-978D-7C05A628D418}" type="pres">
      <dgm:prSet presAssocID="{BCF54E02-E64C-480E-8500-A9B053F4440A}" presName="compositeShape" presStyleCnt="0">
        <dgm:presLayoutVars>
          <dgm:chMax val="9"/>
          <dgm:dir/>
          <dgm:resizeHandles val="exact"/>
        </dgm:presLayoutVars>
      </dgm:prSet>
      <dgm:spPr/>
    </dgm:pt>
    <dgm:pt modelId="{4E90979D-1317-4C87-824A-E54D9CF68FC0}" type="pres">
      <dgm:prSet presAssocID="{BCF54E02-E64C-480E-8500-A9B053F4440A}" presName="triangle1" presStyleLbl="node1" presStyleIdx="0" presStyleCnt="4" custScaleX="100895" custScaleY="40714" custLinFactNeighborX="-250" custLinFactNeighborY="59286">
        <dgm:presLayoutVars>
          <dgm:bulletEnabled val="1"/>
        </dgm:presLayoutVars>
      </dgm:prSet>
      <dgm:spPr/>
    </dgm:pt>
    <dgm:pt modelId="{1BBBDE9B-F691-4A33-B78A-CC25F72937D5}" type="pres">
      <dgm:prSet presAssocID="{BCF54E02-E64C-480E-8500-A9B053F4440A}" presName="triangle2" presStyleLbl="node1" presStyleIdx="1" presStyleCnt="4" custScaleX="102147" custScaleY="40593">
        <dgm:presLayoutVars>
          <dgm:bulletEnabled val="1"/>
        </dgm:presLayoutVars>
      </dgm:prSet>
      <dgm:spPr/>
    </dgm:pt>
    <dgm:pt modelId="{D4BFBA92-4637-4ED0-9F03-7C2C544A64A5}" type="pres">
      <dgm:prSet presAssocID="{BCF54E02-E64C-480E-8500-A9B053F4440A}" presName="triangle3" presStyleLbl="node1" presStyleIdx="2" presStyleCnt="4" custScaleX="102147" custScaleY="40593">
        <dgm:presLayoutVars>
          <dgm:bulletEnabled val="1"/>
        </dgm:presLayoutVars>
      </dgm:prSet>
      <dgm:spPr/>
    </dgm:pt>
    <dgm:pt modelId="{0B48FD46-E4E9-40AC-BF49-E6BC711D6C1E}" type="pres">
      <dgm:prSet presAssocID="{BCF54E02-E64C-480E-8500-A9B053F4440A}" presName="triangle4" presStyleLbl="node1" presStyleIdx="3" presStyleCnt="4" custScaleX="102147" custScaleY="40593">
        <dgm:presLayoutVars>
          <dgm:bulletEnabled val="1"/>
        </dgm:presLayoutVars>
      </dgm:prSet>
      <dgm:spPr/>
    </dgm:pt>
  </dgm:ptLst>
  <dgm:cxnLst>
    <dgm:cxn modelId="{55C66F02-B235-4901-86EA-8BA86183024A}" type="presOf" srcId="{356237CB-E066-4276-9E8A-F588EB06B1D4}" destId="{4E90979D-1317-4C87-824A-E54D9CF68FC0}" srcOrd="0" destOrd="0" presId="urn:microsoft.com/office/officeart/2005/8/layout/pyramid4"/>
    <dgm:cxn modelId="{281B2A1C-EF0B-4BBE-99CA-282E63522375}" srcId="{BCF54E02-E64C-480E-8500-A9B053F4440A}" destId="{356237CB-E066-4276-9E8A-F588EB06B1D4}" srcOrd="0" destOrd="0" parTransId="{2E0E2066-436C-4DFB-80CB-4931CD96225F}" sibTransId="{941547A0-CF78-499F-ACAE-7F35270D5FCD}"/>
    <dgm:cxn modelId="{A2BEE736-CB14-4D5D-AAC0-389E1C9C57BB}" srcId="{BCF54E02-E64C-480E-8500-A9B053F4440A}" destId="{7FA9BAAE-D953-46C7-884A-061B26FAD960}" srcOrd="1" destOrd="0" parTransId="{CE713FC9-12FE-471B-A433-2AC4AD6D44A1}" sibTransId="{571B956E-3837-46FC-890B-59946CBB19F6}"/>
    <dgm:cxn modelId="{A664B046-A342-40C3-841D-A78CD24227D7}" srcId="{BCF54E02-E64C-480E-8500-A9B053F4440A}" destId="{0F9066C6-C171-4AE9-95A3-EFDCBBB0ADA1}" srcOrd="3" destOrd="0" parTransId="{150A9599-723B-4283-B4BF-7EB378626C08}" sibTransId="{652907F0-C759-4F43-8177-A01D72652DED}"/>
    <dgm:cxn modelId="{7A936185-40F8-40A7-871E-1535860EB346}" type="presOf" srcId="{7FA9BAAE-D953-46C7-884A-061B26FAD960}" destId="{1BBBDE9B-F691-4A33-B78A-CC25F72937D5}" srcOrd="0" destOrd="0" presId="urn:microsoft.com/office/officeart/2005/8/layout/pyramid4"/>
    <dgm:cxn modelId="{5D1ED48B-415E-4B30-8968-72FC3A6DBD00}" srcId="{BCF54E02-E64C-480E-8500-A9B053F4440A}" destId="{4AB70034-FB3F-4A56-AA0F-8C0DD78CDDD9}" srcOrd="2" destOrd="0" parTransId="{C0DB9B0A-484C-4835-BDB9-FAEB5EC2E28C}" sibTransId="{08CDE08C-A7DB-4104-9A17-509BABCE12AE}"/>
    <dgm:cxn modelId="{48E450C1-19BA-4CF3-B29C-35E80C9D895D}" type="presOf" srcId="{0F9066C6-C171-4AE9-95A3-EFDCBBB0ADA1}" destId="{0B48FD46-E4E9-40AC-BF49-E6BC711D6C1E}" srcOrd="0" destOrd="0" presId="urn:microsoft.com/office/officeart/2005/8/layout/pyramid4"/>
    <dgm:cxn modelId="{736347C8-0FDE-4480-9B95-CCCBB9F065CE}" type="presOf" srcId="{BCF54E02-E64C-480E-8500-A9B053F4440A}" destId="{4201E1E2-A4A4-4330-978D-7C05A628D418}" srcOrd="0" destOrd="0" presId="urn:microsoft.com/office/officeart/2005/8/layout/pyramid4"/>
    <dgm:cxn modelId="{7F0E11FB-5BC4-4D13-AA80-AF75F494B58D}" type="presOf" srcId="{4AB70034-FB3F-4A56-AA0F-8C0DD78CDDD9}" destId="{D4BFBA92-4637-4ED0-9F03-7C2C544A64A5}" srcOrd="0" destOrd="0" presId="urn:microsoft.com/office/officeart/2005/8/layout/pyramid4"/>
    <dgm:cxn modelId="{33CBE243-E38E-497C-89C6-B4C1B02B82D8}" type="presParOf" srcId="{4201E1E2-A4A4-4330-978D-7C05A628D418}" destId="{4E90979D-1317-4C87-824A-E54D9CF68FC0}" srcOrd="0" destOrd="0" presId="urn:microsoft.com/office/officeart/2005/8/layout/pyramid4"/>
    <dgm:cxn modelId="{638B92B3-442E-4FB4-B1C5-DF11023A3A08}" type="presParOf" srcId="{4201E1E2-A4A4-4330-978D-7C05A628D418}" destId="{1BBBDE9B-F691-4A33-B78A-CC25F72937D5}" srcOrd="1" destOrd="0" presId="urn:microsoft.com/office/officeart/2005/8/layout/pyramid4"/>
    <dgm:cxn modelId="{13108165-7595-4836-8AB1-1E1E319C8325}" type="presParOf" srcId="{4201E1E2-A4A4-4330-978D-7C05A628D418}" destId="{D4BFBA92-4637-4ED0-9F03-7C2C544A64A5}" srcOrd="2" destOrd="0" presId="urn:microsoft.com/office/officeart/2005/8/layout/pyramid4"/>
    <dgm:cxn modelId="{BCFDAE7B-1315-43D7-832F-10877E7E8CEC}" type="presParOf" srcId="{4201E1E2-A4A4-4330-978D-7C05A628D418}" destId="{0B48FD46-E4E9-40AC-BF49-E6BC711D6C1E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0979D-1317-4C87-824A-E54D9CF68FC0}">
      <dsp:nvSpPr>
        <dsp:cNvPr id="0" name=""/>
        <dsp:cNvSpPr/>
      </dsp:nvSpPr>
      <dsp:spPr>
        <a:xfrm>
          <a:off x="3620713" y="3132232"/>
          <a:ext cx="3552487" cy="1433529"/>
        </a:xfrm>
        <a:prstGeom prst="triangle">
          <a:avLst/>
        </a:prstGeom>
        <a:solidFill>
          <a:schemeClr val="bg2"/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latin typeface="Amplitude Black" panose="02000603040000020004" pitchFamily="50" charset="0"/>
            </a:rPr>
            <a:t>Osaaminen</a:t>
          </a:r>
          <a:endParaRPr lang="en-FI" sz="1600" b="1" kern="1200" dirty="0">
            <a:latin typeface="Amplitude Black" panose="02000603040000020004" pitchFamily="50" charset="0"/>
          </a:endParaRPr>
        </a:p>
      </dsp:txBody>
      <dsp:txXfrm>
        <a:off x="4508835" y="3848997"/>
        <a:ext cx="1776243" cy="716764"/>
      </dsp:txXfrm>
    </dsp:sp>
    <dsp:sp modelId="{1BBBDE9B-F691-4A33-B78A-CC25F72937D5}">
      <dsp:nvSpPr>
        <dsp:cNvPr id="0" name=""/>
        <dsp:cNvSpPr/>
      </dsp:nvSpPr>
      <dsp:spPr>
        <a:xfrm>
          <a:off x="1846987" y="4567892"/>
          <a:ext cx="3596570" cy="1429269"/>
        </a:xfrm>
        <a:prstGeom prst="triangle">
          <a:avLst/>
        </a:prstGeom>
        <a:solidFill>
          <a:schemeClr val="bg2"/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latin typeface="Amplitude Black" panose="02000603040000020004" pitchFamily="50" charset="0"/>
            </a:rPr>
            <a:t>Innostus</a:t>
          </a:r>
          <a:endParaRPr lang="en-FI" sz="1600" b="1" kern="1200" dirty="0">
            <a:latin typeface="Amplitude Black" panose="02000603040000020004" pitchFamily="50" charset="0"/>
          </a:endParaRPr>
        </a:p>
      </dsp:txBody>
      <dsp:txXfrm>
        <a:off x="2746130" y="5282527"/>
        <a:ext cx="1798285" cy="714634"/>
      </dsp:txXfrm>
    </dsp:sp>
    <dsp:sp modelId="{D4BFBA92-4637-4ED0-9F03-7C2C544A64A5}">
      <dsp:nvSpPr>
        <dsp:cNvPr id="0" name=""/>
        <dsp:cNvSpPr/>
      </dsp:nvSpPr>
      <dsp:spPr>
        <a:xfrm rot="10800000">
          <a:off x="3607474" y="4567892"/>
          <a:ext cx="3596570" cy="1429269"/>
        </a:xfrm>
        <a:prstGeom prst="triangle">
          <a:avLst/>
        </a:prstGeom>
        <a:solidFill>
          <a:schemeClr val="bg2"/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latin typeface="Amplitude Black" panose="02000603040000020004" pitchFamily="50" charset="0"/>
            </a:rPr>
            <a:t>Välittäminen</a:t>
          </a:r>
          <a:endParaRPr lang="en-US" sz="1600" b="1" kern="1200" dirty="0">
            <a:latin typeface="Amplitude Black" panose="02000603040000020004" pitchFamily="50" charset="0"/>
          </a:endParaRPr>
        </a:p>
      </dsp:txBody>
      <dsp:txXfrm rot="10800000">
        <a:off x="4506616" y="4567892"/>
        <a:ext cx="1798285" cy="714634"/>
      </dsp:txXfrm>
    </dsp:sp>
    <dsp:sp modelId="{0B48FD46-E4E9-40AC-BF49-E6BC711D6C1E}">
      <dsp:nvSpPr>
        <dsp:cNvPr id="0" name=""/>
        <dsp:cNvSpPr/>
      </dsp:nvSpPr>
      <dsp:spPr>
        <a:xfrm>
          <a:off x="5367962" y="4567892"/>
          <a:ext cx="3596570" cy="1429269"/>
        </a:xfrm>
        <a:prstGeom prst="triangle">
          <a:avLst/>
        </a:prstGeom>
        <a:solidFill>
          <a:schemeClr val="bg2"/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latin typeface="Amplitude Black" panose="02000603040000020004" pitchFamily="50" charset="0"/>
            </a:rPr>
            <a:t>Suunnitelmallisuus</a:t>
          </a:r>
          <a:endParaRPr lang="en-FI" sz="1600" b="1" kern="1200" dirty="0">
            <a:latin typeface="Amplitude Black" panose="02000603040000020004" pitchFamily="50" charset="0"/>
          </a:endParaRPr>
        </a:p>
      </dsp:txBody>
      <dsp:txXfrm>
        <a:off x="6267105" y="5282527"/>
        <a:ext cx="1798285" cy="714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0819F-9939-8844-BB89-B838289337EE}" type="datetimeFigureOut">
              <a:rPr lang="fi-FI" smtClean="0"/>
              <a:t>1.6.2021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6AFB6-691A-DA4B-9643-2F6341D4D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484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Tavoiteorienteetatioteoria -&gt; tavoitteet ohjaavat tekemistä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6AFB6-691A-DA4B-9643-2F6341D4DA2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870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4675" y="344245"/>
            <a:ext cx="11482649" cy="6185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b="1" i="0" spc="150" baseline="0">
                <a:solidFill>
                  <a:schemeClr val="bg2"/>
                </a:solidFill>
                <a:latin typeface="Amplitude Ultra" panose="02000606040000020004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2266" y="6137776"/>
            <a:ext cx="3000894" cy="365125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fld id="{E626EC0D-5602-4CE0-998C-DDF679F6E0C1}" type="datetimeFigureOut">
              <a:rPr lang="fi-FI" smtClean="0"/>
              <a:pPr/>
              <a:t>1.6.2021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96471" y="6137776"/>
            <a:ext cx="5044440" cy="365125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8927" y="6137776"/>
            <a:ext cx="946264" cy="365125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fld id="{D2056F1E-8BCA-4665-A608-0887645AF1C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832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48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626EC0D-5602-4CE0-998C-DDF679F6E0C1}" type="datetimeFigureOut">
              <a:rPr lang="fi-FI" smtClean="0"/>
              <a:t>1.6.2021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591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096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26EC0D-5602-4CE0-998C-DDF679F6E0C1}" type="datetimeFigureOut">
              <a:rPr lang="fi-FI" smtClean="0"/>
              <a:t>1.6.2021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9747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1.6.2021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030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1.6.2021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036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1.6.2021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548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1.6.2021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624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1.6.2021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354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1.6.2021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35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83" y="284176"/>
            <a:ext cx="11693563" cy="62896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208699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fld id="{E626EC0D-5602-4CE0-998C-DDF679F6E0C1}" type="datetimeFigureOut">
              <a:rPr lang="fi-FI" smtClean="0"/>
              <a:pPr/>
              <a:t>1.6.2021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208699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208699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fld id="{D2056F1E-8BCA-4665-A608-0887645AF1C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933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1" i="0" kern="1200" cap="all" baseline="0">
          <a:solidFill>
            <a:schemeClr val="bg2"/>
          </a:solidFill>
          <a:latin typeface="Amplitude Ultra" panose="02000606040000020004" pitchFamily="2" charset="77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3593A600-8F5C-4F8F-B036-88EB3DC77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853" y="964692"/>
            <a:ext cx="8638674" cy="49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CB8260B7-7D32-8C4B-94AF-628486A855F2}"/>
              </a:ext>
            </a:extLst>
          </p:cNvPr>
          <p:cNvSpPr txBox="1">
            <a:spLocks/>
          </p:cNvSpPr>
          <p:nvPr/>
        </p:nvSpPr>
        <p:spPr>
          <a:xfrm>
            <a:off x="235527" y="2730734"/>
            <a:ext cx="11711247" cy="136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cap="all" spc="150" baseline="0">
                <a:solidFill>
                  <a:schemeClr val="bg2"/>
                </a:solidFill>
                <a:latin typeface="Amplitude Ultra" panose="02000606040000020004" pitchFamily="2" charset="77"/>
                <a:ea typeface="+mj-ea"/>
                <a:cs typeface="+mj-cs"/>
              </a:defRPr>
            </a:lvl1pPr>
          </a:lstStyle>
          <a:p>
            <a:r>
              <a:rPr lang="fi-FI" sz="9600" cap="none" dirty="0"/>
              <a:t>Arvot ja niiden näkyminen valmennus-toiminnassa</a:t>
            </a:r>
            <a:endParaRPr lang="fi-FI" sz="5400" cap="none" baseline="30000" dirty="0">
              <a:latin typeface="Amplitude Ultra" panose="0200060305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4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D9DEA9-3877-4F1F-97EC-F373E6547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65" y="443345"/>
            <a:ext cx="11738609" cy="5943600"/>
          </a:xfrm>
        </p:spPr>
        <p:txBody>
          <a:bodyPr>
            <a:noAutofit/>
          </a:bodyPr>
          <a:lstStyle/>
          <a:p>
            <a:pPr algn="ctr"/>
            <a:r>
              <a:rPr lang="fi-FI" sz="5400" dirty="0">
                <a:latin typeface="Amplitude Ultra" panose="02000603050000020004" pitchFamily="50" charset="0"/>
              </a:rPr>
              <a:t>Mitkä ovat Taekwondourheilijoiden arvot ja miten ne ilmentyvät Valmennustoiminnassa?</a:t>
            </a:r>
            <a:br>
              <a:rPr lang="fi-FI" sz="5400" dirty="0">
                <a:latin typeface="Amplitude Ultra" panose="02000603050000020004" pitchFamily="50" charset="0"/>
              </a:rPr>
            </a:br>
            <a:endParaRPr lang="fi-FI" sz="5400" dirty="0">
              <a:latin typeface="Amplitude Ultra" panose="0200060305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9B15FD90-4AEB-0A4C-A9AE-FBE201BA381E}"/>
              </a:ext>
            </a:extLst>
          </p:cNvPr>
          <p:cNvSpPr txBox="1">
            <a:spLocks/>
          </p:cNvSpPr>
          <p:nvPr/>
        </p:nvSpPr>
        <p:spPr>
          <a:xfrm>
            <a:off x="1202919" y="2091654"/>
            <a:ext cx="9784080" cy="297341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fi-FI" sz="2800" dirty="0">
              <a:latin typeface="Amplitude Medium" panose="02000606040000020004" pitchFamily="50" charset="0"/>
            </a:endParaRPr>
          </a:p>
          <a:p>
            <a:pPr marL="0" indent="0">
              <a:buFont typeface="Wingdings" pitchFamily="2" charset="2"/>
              <a:buNone/>
            </a:pPr>
            <a:endParaRPr lang="fi-FI" sz="2800" dirty="0">
              <a:latin typeface="Amplitude Medium" panose="02000606040000020004" pitchFamily="50" charset="0"/>
            </a:endParaRP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53C09974-4760-7C43-87C4-9C35F35CE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Taekwondourheilijoiden arvot</a:t>
            </a:r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FB41636C-B24E-4D46-B671-4DB44495A4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077272"/>
              </p:ext>
            </p:extLst>
          </p:nvPr>
        </p:nvGraphicFramePr>
        <p:xfrm>
          <a:off x="418455" y="-803075"/>
          <a:ext cx="10811520" cy="704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470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B508B2-6664-45B0-B3A2-9F66632F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Taekwondourheilijoiden missio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766379-44ED-4F3B-AE56-975E5DD3C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719" y="1449705"/>
            <a:ext cx="6455181" cy="4206240"/>
          </a:xfrm>
        </p:spPr>
        <p:txBody>
          <a:bodyPr/>
          <a:lstStyle/>
          <a:p>
            <a:r>
              <a:rPr lang="fi-FI" sz="3200" b="0" dirty="0">
                <a:latin typeface="Amplitude Bold" panose="02000806050000020004" pitchFamily="50" charset="0"/>
              </a:rPr>
              <a:t>Kasvattaa eettisesti kestävällä tavalla kansainvälisen tason huippu-urheilijoita ja urheilullista elämäntapaa toteuttavia ihmisiä sekä parantaa taekwondon tunnettavuutta ja asemaa lajina Suomessa.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334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165C9D4-3498-4D9B-8933-06F5AB01D849}"/>
              </a:ext>
            </a:extLst>
          </p:cNvPr>
          <p:cNvSpPr/>
          <p:nvPr/>
        </p:nvSpPr>
        <p:spPr>
          <a:xfrm>
            <a:off x="8419872" y="2459114"/>
            <a:ext cx="2885241" cy="288024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855A35-896A-4DBB-BFD4-7B7B9CAE2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ARVOjen</a:t>
            </a:r>
            <a:r>
              <a:rPr lang="fi-FI" dirty="0"/>
              <a:t> REPRESENTAATIOT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0E8DC-E3B7-4B3A-BD53-FE8F14C0D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6559436" cy="4486774"/>
          </a:xfrm>
        </p:spPr>
        <p:txBody>
          <a:bodyPr>
            <a:normAutofit/>
          </a:bodyPr>
          <a:lstStyle/>
          <a:p>
            <a:pPr algn="l"/>
            <a:r>
              <a:rPr lang="fi-FI" sz="2000" b="0" i="0" dirty="0">
                <a:effectLst/>
                <a:latin typeface="Amplitude Black" panose="02000603040000020004" pitchFamily="50" charset="0"/>
              </a:rPr>
              <a:t>INNOSTUS + OSAAMINEN </a:t>
            </a:r>
            <a:br>
              <a:rPr lang="fi-FI" sz="2000" b="0" i="0" dirty="0">
                <a:effectLst/>
                <a:latin typeface="Amplitude Black" panose="02000603040000020004" pitchFamily="50" charset="0"/>
              </a:rPr>
            </a:br>
            <a:r>
              <a:rPr lang="fi-FI" sz="2000" b="0" i="0" dirty="0">
                <a:effectLst/>
                <a:latin typeface="Amplitude Black" panose="02000603040000020004" pitchFamily="50" charset="0"/>
              </a:rPr>
              <a:t>			</a:t>
            </a:r>
            <a:r>
              <a:rPr lang="fi-FI" sz="2000" b="0" i="0" dirty="0">
                <a:solidFill>
                  <a:schemeClr val="accent4"/>
                </a:solidFill>
                <a:effectLst/>
                <a:latin typeface="Amplitude Black" panose="02000603040000020004" pitchFamily="50" charset="0"/>
              </a:rPr>
              <a:t>-&gt; LUOVUUS</a:t>
            </a:r>
          </a:p>
          <a:p>
            <a:pPr algn="l"/>
            <a:r>
              <a:rPr lang="fi-FI" sz="2000" b="0" dirty="0">
                <a:latin typeface="Amplitude Black" panose="02000603040000020004" pitchFamily="50" charset="0"/>
              </a:rPr>
              <a:t>INNOSTUS + SUUNNITELMALLISUUS </a:t>
            </a:r>
            <a:br>
              <a:rPr lang="fi-FI" sz="2000" b="0" dirty="0">
                <a:latin typeface="Amplitude Black" panose="02000603040000020004" pitchFamily="50" charset="0"/>
              </a:rPr>
            </a:br>
            <a:r>
              <a:rPr lang="fi-FI" sz="2000" b="0" dirty="0">
                <a:latin typeface="Amplitude Black" panose="02000603040000020004" pitchFamily="50" charset="0"/>
              </a:rPr>
              <a:t>			</a:t>
            </a:r>
            <a:r>
              <a:rPr lang="fi-FI" sz="2000" b="0" dirty="0">
                <a:solidFill>
                  <a:schemeClr val="accent4"/>
                </a:solidFill>
                <a:latin typeface="Amplitude Black" panose="02000603040000020004" pitchFamily="50" charset="0"/>
              </a:rPr>
              <a:t>-&gt; TAVOITTEELLISUUS</a:t>
            </a:r>
          </a:p>
          <a:p>
            <a:pPr algn="l"/>
            <a:r>
              <a:rPr lang="fi-FI" sz="2000" b="0" dirty="0">
                <a:latin typeface="Amplitude Black" panose="02000603040000020004" pitchFamily="50" charset="0"/>
              </a:rPr>
              <a:t>INNOSTUS + VÄLITTÄMINEN </a:t>
            </a:r>
            <a:br>
              <a:rPr lang="fi-FI" sz="2000" b="0" dirty="0">
                <a:latin typeface="Amplitude Black" panose="02000603040000020004" pitchFamily="50" charset="0"/>
              </a:rPr>
            </a:br>
            <a:r>
              <a:rPr lang="fi-FI" sz="2000" b="0" dirty="0">
                <a:latin typeface="Amplitude Black" panose="02000603040000020004" pitchFamily="50" charset="0"/>
              </a:rPr>
              <a:t>			</a:t>
            </a:r>
            <a:r>
              <a:rPr lang="fi-FI" sz="2000" b="0" dirty="0">
                <a:solidFill>
                  <a:schemeClr val="accent4"/>
                </a:solidFill>
                <a:latin typeface="Amplitude Black" panose="02000603040000020004" pitchFamily="50" charset="0"/>
              </a:rPr>
              <a:t>-&gt; OSALLISTAVUUS</a:t>
            </a:r>
          </a:p>
          <a:p>
            <a:pPr algn="l"/>
            <a:r>
              <a:rPr lang="fi-FI" sz="2000" b="0" dirty="0">
                <a:latin typeface="Amplitude Black" panose="02000603040000020004" pitchFamily="50" charset="0"/>
              </a:rPr>
              <a:t>OSAAMINEN + SUUNNITELMALLISUUS </a:t>
            </a:r>
            <a:br>
              <a:rPr lang="fi-FI" sz="2000" b="0" dirty="0">
                <a:latin typeface="Amplitude Black" panose="02000603040000020004" pitchFamily="50" charset="0"/>
              </a:rPr>
            </a:br>
            <a:r>
              <a:rPr lang="fi-FI" sz="2000" b="0" dirty="0">
                <a:latin typeface="Amplitude Black" panose="02000603040000020004" pitchFamily="50" charset="0"/>
              </a:rPr>
              <a:t>			</a:t>
            </a:r>
            <a:r>
              <a:rPr lang="fi-FI" sz="2000" b="0" dirty="0">
                <a:solidFill>
                  <a:schemeClr val="accent4"/>
                </a:solidFill>
                <a:latin typeface="Amplitude Black" panose="02000603040000020004" pitchFamily="50" charset="0"/>
              </a:rPr>
              <a:t>-&gt; LAADUKKUUS</a:t>
            </a:r>
          </a:p>
          <a:p>
            <a:pPr algn="l"/>
            <a:r>
              <a:rPr lang="fi-FI" sz="2000" b="0" dirty="0">
                <a:latin typeface="Amplitude Black" panose="02000603040000020004" pitchFamily="50" charset="0"/>
              </a:rPr>
              <a:t>OSAAMINEN + VÄLITTÄMINEN </a:t>
            </a:r>
            <a:br>
              <a:rPr lang="fi-FI" sz="2000" b="0" dirty="0">
                <a:latin typeface="Amplitude Black" panose="02000603040000020004" pitchFamily="50" charset="0"/>
              </a:rPr>
            </a:br>
            <a:r>
              <a:rPr lang="fi-FI" sz="2000" b="0" dirty="0">
                <a:latin typeface="Amplitude Black" panose="02000603040000020004" pitchFamily="50" charset="0"/>
              </a:rPr>
              <a:t>			</a:t>
            </a:r>
            <a:r>
              <a:rPr lang="fi-FI" sz="2000" b="0" dirty="0">
                <a:solidFill>
                  <a:schemeClr val="accent4"/>
                </a:solidFill>
                <a:latin typeface="Amplitude Black" panose="02000603040000020004" pitchFamily="50" charset="0"/>
              </a:rPr>
              <a:t>-&gt; YKSILÖLLISYYS</a:t>
            </a:r>
          </a:p>
          <a:p>
            <a:pPr algn="l"/>
            <a:r>
              <a:rPr lang="fi-FI" sz="2000" b="0" dirty="0">
                <a:latin typeface="Amplitude Black" panose="02000603040000020004" pitchFamily="50" charset="0"/>
              </a:rPr>
              <a:t>SUUNNITELMALLISUUS + VÄLITTÄMINEN </a:t>
            </a:r>
            <a:br>
              <a:rPr lang="fi-FI" sz="2000" b="0" dirty="0">
                <a:latin typeface="Amplitude Black" panose="02000603040000020004" pitchFamily="50" charset="0"/>
              </a:rPr>
            </a:br>
            <a:r>
              <a:rPr lang="fi-FI" sz="2000" b="0" dirty="0">
                <a:latin typeface="Amplitude Black" panose="02000603040000020004" pitchFamily="50" charset="0"/>
              </a:rPr>
              <a:t>			</a:t>
            </a:r>
            <a:r>
              <a:rPr lang="fi-FI" sz="2000" b="0" dirty="0">
                <a:solidFill>
                  <a:schemeClr val="accent4"/>
                </a:solidFill>
                <a:latin typeface="Amplitude Black" panose="02000603040000020004" pitchFamily="50" charset="0"/>
              </a:rPr>
              <a:t>-&gt; URHEILIJALÄHTÖISYYS</a:t>
            </a:r>
          </a:p>
          <a:p>
            <a:pPr algn="l"/>
            <a:endParaRPr lang="en-US" sz="2000" dirty="0">
              <a:latin typeface="Amplitude Black" panose="0200060304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BC036C-4AEF-4BC4-AC8A-6CF74AE2A20C}"/>
              </a:ext>
            </a:extLst>
          </p:cNvPr>
          <p:cNvSpPr txBox="1"/>
          <p:nvPr/>
        </p:nvSpPr>
        <p:spPr>
          <a:xfrm>
            <a:off x="7932672" y="1905169"/>
            <a:ext cx="140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Amplitude Black" panose="02000603040000020004" pitchFamily="50" charset="0"/>
              </a:rPr>
              <a:t>INNOSTUS</a:t>
            </a:r>
            <a:endParaRPr lang="en-FI" dirty="0">
              <a:solidFill>
                <a:schemeClr val="accent4"/>
              </a:solidFill>
              <a:latin typeface="Amplitude Black" panose="0200060304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C03257-9720-41CD-9BE3-2549B0F93617}"/>
              </a:ext>
            </a:extLst>
          </p:cNvPr>
          <p:cNvSpPr txBox="1"/>
          <p:nvPr/>
        </p:nvSpPr>
        <p:spPr>
          <a:xfrm>
            <a:off x="10369939" y="1905169"/>
            <a:ext cx="163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Amplitude Black" panose="02000603040000020004" pitchFamily="50" charset="0"/>
              </a:rPr>
              <a:t>OSAAMINEN</a:t>
            </a:r>
            <a:endParaRPr lang="en-FI" dirty="0">
              <a:solidFill>
                <a:schemeClr val="accent4"/>
              </a:solidFill>
              <a:latin typeface="Amplitude Black" panose="02000603040000020004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312F32-6CF6-4F66-907B-52DB9DD8B81D}"/>
              </a:ext>
            </a:extLst>
          </p:cNvPr>
          <p:cNvSpPr txBox="1"/>
          <p:nvPr/>
        </p:nvSpPr>
        <p:spPr>
          <a:xfrm>
            <a:off x="7778577" y="5555604"/>
            <a:ext cx="261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Amplitude Black" panose="02000603040000020004" pitchFamily="50" charset="0"/>
              </a:rPr>
              <a:t>SUUNNITELMALLISUUS</a:t>
            </a:r>
            <a:endParaRPr lang="en-FI" dirty="0">
              <a:solidFill>
                <a:schemeClr val="accent4"/>
              </a:solidFill>
              <a:latin typeface="Amplitude Black" panose="02000603040000020004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E5C357-815F-4457-8586-070945D0D78E}"/>
              </a:ext>
            </a:extLst>
          </p:cNvPr>
          <p:cNvSpPr txBox="1"/>
          <p:nvPr/>
        </p:nvSpPr>
        <p:spPr>
          <a:xfrm>
            <a:off x="10212830" y="5555604"/>
            <a:ext cx="21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Amplitude Black" panose="02000603040000020004" pitchFamily="50" charset="0"/>
              </a:rPr>
              <a:t>VÄLITTÄMINEN</a:t>
            </a:r>
            <a:endParaRPr lang="en-FI" dirty="0">
              <a:solidFill>
                <a:schemeClr val="accent4"/>
              </a:solidFill>
              <a:latin typeface="Amplitude Black" panose="02000603040000020004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2160E4-2E02-4A4A-865A-75FAFFAC51EA}"/>
              </a:ext>
            </a:extLst>
          </p:cNvPr>
          <p:cNvSpPr txBox="1"/>
          <p:nvPr/>
        </p:nvSpPr>
        <p:spPr>
          <a:xfrm>
            <a:off x="8419873" y="4975025"/>
            <a:ext cx="2885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mplitude Black" panose="02000603040000020004" pitchFamily="50" charset="0"/>
              </a:rPr>
              <a:t>URHEILIJALÄHTÖISYYS</a:t>
            </a:r>
            <a:endParaRPr lang="en-FI" sz="1400" dirty="0">
              <a:latin typeface="Amplitude Black" panose="02000603040000020004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CF0FB3-0B9E-4716-BF0A-D24CAC8BB290}"/>
              </a:ext>
            </a:extLst>
          </p:cNvPr>
          <p:cNvSpPr txBox="1"/>
          <p:nvPr/>
        </p:nvSpPr>
        <p:spPr>
          <a:xfrm>
            <a:off x="8419872" y="2459115"/>
            <a:ext cx="2885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mplitude Black" panose="02000603040000020004" pitchFamily="50" charset="0"/>
              </a:rPr>
              <a:t>LUOVUUS</a:t>
            </a:r>
            <a:endParaRPr lang="en-FI" sz="1400" dirty="0">
              <a:latin typeface="Amplitude Black" panose="020006030400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7E2CB2-873C-479F-BD71-9D12793CE25E}"/>
              </a:ext>
            </a:extLst>
          </p:cNvPr>
          <p:cNvSpPr txBox="1"/>
          <p:nvPr/>
        </p:nvSpPr>
        <p:spPr>
          <a:xfrm rot="5400000">
            <a:off x="9677826" y="3747846"/>
            <a:ext cx="2885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mplitude Black" panose="02000603040000020004" pitchFamily="50" charset="0"/>
              </a:rPr>
              <a:t>YKSILÖLLISYYS</a:t>
            </a:r>
            <a:endParaRPr lang="en-FI" sz="1400" dirty="0">
              <a:latin typeface="Amplitude Black" panose="02000603040000020004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78EC9-521E-4DB9-80AA-04554BC38645}"/>
              </a:ext>
            </a:extLst>
          </p:cNvPr>
          <p:cNvSpPr txBox="1"/>
          <p:nvPr/>
        </p:nvSpPr>
        <p:spPr>
          <a:xfrm rot="5400000">
            <a:off x="7199187" y="3747846"/>
            <a:ext cx="2885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mplitude Black" panose="02000603040000020004" pitchFamily="50" charset="0"/>
              </a:rPr>
              <a:t>TAVOITTEELLISUUS</a:t>
            </a:r>
            <a:endParaRPr lang="en-FI" sz="1400" dirty="0">
              <a:latin typeface="Amplitude Black" panose="02000603040000020004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9A112C-6D1E-4C87-B1A2-F509A63BDB09}"/>
              </a:ext>
            </a:extLst>
          </p:cNvPr>
          <p:cNvSpPr txBox="1"/>
          <p:nvPr/>
        </p:nvSpPr>
        <p:spPr>
          <a:xfrm rot="18775960">
            <a:off x="7720373" y="4455221"/>
            <a:ext cx="2885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mplitude Black" panose="02000603040000020004" pitchFamily="50" charset="0"/>
              </a:rPr>
              <a:t>LAADUKKUUS</a:t>
            </a:r>
            <a:endParaRPr lang="en-FI" sz="1400" dirty="0">
              <a:latin typeface="Amplitude Black" panose="02000603040000020004" pitchFamily="50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F747B26-8201-46D0-B939-BAD0E1995270}"/>
              </a:ext>
            </a:extLst>
          </p:cNvPr>
          <p:cNvSpPr/>
          <p:nvPr/>
        </p:nvSpPr>
        <p:spPr>
          <a:xfrm>
            <a:off x="9665737" y="3616590"/>
            <a:ext cx="497149" cy="49714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4878F0-A6FB-4AE9-BC3F-E00CBF5419A2}"/>
              </a:ext>
            </a:extLst>
          </p:cNvPr>
          <p:cNvSpPr txBox="1"/>
          <p:nvPr/>
        </p:nvSpPr>
        <p:spPr>
          <a:xfrm>
            <a:off x="9056704" y="3791942"/>
            <a:ext cx="1686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mplitude Black" panose="02000603040000020004" pitchFamily="50" charset="0"/>
              </a:rPr>
              <a:t>TAEKWONDOURHEILIJA</a:t>
            </a:r>
            <a:endParaRPr lang="en-FI" sz="1000" dirty="0">
              <a:latin typeface="Amplitude Black" panose="02000603040000020004" pitchFamily="50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862D8F-E432-4EC9-96EB-5050C3B57124}"/>
              </a:ext>
            </a:extLst>
          </p:cNvPr>
          <p:cNvSpPr txBox="1"/>
          <p:nvPr/>
        </p:nvSpPr>
        <p:spPr>
          <a:xfrm rot="2700000">
            <a:off x="7751718" y="2912427"/>
            <a:ext cx="2885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mplitude Black" panose="02000603040000020004" pitchFamily="50" charset="0"/>
              </a:rPr>
              <a:t>OSALLISTAVUUS</a:t>
            </a:r>
            <a:endParaRPr lang="en-FI" sz="1400" dirty="0">
              <a:latin typeface="Amplitude Black" panose="020006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henkilö, urheilu&#10;&#10;Kuvaus luotu automaattisesti">
            <a:extLst>
              <a:ext uri="{FF2B5EF4-FFF2-40B4-BE49-F238E27FC236}">
                <a16:creationId xmlns:a16="http://schemas.microsoft.com/office/drawing/2014/main" id="{021A8192-848D-4B64-866E-797182510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23" y="2343150"/>
            <a:ext cx="3781425" cy="2520950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39D41-F7AE-46F3-BB17-69221482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Arvot valmennustoiminnassa </a:t>
            </a:r>
          </a:p>
        </p:txBody>
      </p:sp>
      <p:sp>
        <p:nvSpPr>
          <p:cNvPr id="4" name="Pyöristetty suorakulmio 12">
            <a:extLst>
              <a:ext uri="{FF2B5EF4-FFF2-40B4-BE49-F238E27FC236}">
                <a16:creationId xmlns:a16="http://schemas.microsoft.com/office/drawing/2014/main" id="{DE0C4E8A-AC07-43A9-B76E-5DD9F813CCF2}"/>
              </a:ext>
            </a:extLst>
          </p:cNvPr>
          <p:cNvSpPr/>
          <p:nvPr/>
        </p:nvSpPr>
        <p:spPr>
          <a:xfrm>
            <a:off x="774915" y="1692196"/>
            <a:ext cx="4339526" cy="14539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atin typeface="Amplitude Bold" panose="02000606040000020004" pitchFamily="2" charset="77"/>
              </a:rPr>
              <a:t>Innostus </a:t>
            </a:r>
          </a:p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Innostunut valmentaja</a:t>
            </a:r>
          </a:p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Innostunut ja motivoitunut ryhmä</a:t>
            </a:r>
          </a:p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Valmentajan esiintyminen</a:t>
            </a:r>
          </a:p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Kannustaminen ja positiivisuus </a:t>
            </a:r>
          </a:p>
        </p:txBody>
      </p:sp>
      <p:sp>
        <p:nvSpPr>
          <p:cNvPr id="5" name="Pyöristetty suorakulmio 12">
            <a:extLst>
              <a:ext uri="{FF2B5EF4-FFF2-40B4-BE49-F238E27FC236}">
                <a16:creationId xmlns:a16="http://schemas.microsoft.com/office/drawing/2014/main" id="{0FB7F117-8D49-4FF4-B3BB-A1D48ABD32E5}"/>
              </a:ext>
            </a:extLst>
          </p:cNvPr>
          <p:cNvSpPr/>
          <p:nvPr/>
        </p:nvSpPr>
        <p:spPr>
          <a:xfrm>
            <a:off x="6559032" y="1690209"/>
            <a:ext cx="4427967" cy="14539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atin typeface="Amplitude Bold" panose="02000606040000020004" pitchFamily="2" charset="77"/>
              </a:rPr>
              <a:t>Osaaminen </a:t>
            </a:r>
          </a:p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Kouluttautunut valmentaja</a:t>
            </a:r>
          </a:p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Valmentaja kehittää itseään </a:t>
            </a:r>
          </a:p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Valmentaja tuntee toimintatavat ja arvot</a:t>
            </a:r>
          </a:p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Vertaistuki ja -arviot</a:t>
            </a:r>
          </a:p>
        </p:txBody>
      </p:sp>
      <p:sp>
        <p:nvSpPr>
          <p:cNvPr id="6" name="Pyöristetty suorakulmio 12">
            <a:extLst>
              <a:ext uri="{FF2B5EF4-FFF2-40B4-BE49-F238E27FC236}">
                <a16:creationId xmlns:a16="http://schemas.microsoft.com/office/drawing/2014/main" id="{CF74E755-DEB6-4DD8-A1B4-CD5068043270}"/>
              </a:ext>
            </a:extLst>
          </p:cNvPr>
          <p:cNvSpPr/>
          <p:nvPr/>
        </p:nvSpPr>
        <p:spPr>
          <a:xfrm>
            <a:off x="774915" y="4438824"/>
            <a:ext cx="4339526" cy="14539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atin typeface="Amplitude Bold" panose="02000606040000020004" pitchFamily="2" charset="77"/>
              </a:rPr>
              <a:t>Suunnitelmallisuus</a:t>
            </a:r>
          </a:p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Kausisuunnitelmat</a:t>
            </a:r>
          </a:p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Harjoitussuunnitelmat</a:t>
            </a:r>
          </a:p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Ryhmien tavoitteet ja vyökokeet</a:t>
            </a:r>
          </a:p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Harrastajan ja valmentajan polut</a:t>
            </a:r>
          </a:p>
        </p:txBody>
      </p:sp>
      <p:sp>
        <p:nvSpPr>
          <p:cNvPr id="7" name="Pyöristetty suorakulmio 12">
            <a:extLst>
              <a:ext uri="{FF2B5EF4-FFF2-40B4-BE49-F238E27FC236}">
                <a16:creationId xmlns:a16="http://schemas.microsoft.com/office/drawing/2014/main" id="{917B2FCA-E123-4C1E-8847-29E5FC478E3F}"/>
              </a:ext>
            </a:extLst>
          </p:cNvPr>
          <p:cNvSpPr/>
          <p:nvPr/>
        </p:nvSpPr>
        <p:spPr>
          <a:xfrm>
            <a:off x="6559031" y="4438824"/>
            <a:ext cx="4427967" cy="14539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atin typeface="Amplitude Bold" panose="02000606040000020004" pitchFamily="2" charset="77"/>
              </a:rPr>
              <a:t>Välittäminen </a:t>
            </a:r>
          </a:p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Jokaisen huomioiminen yksilöinä</a:t>
            </a:r>
          </a:p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Erilaisten tavoitteiden arvostaminen </a:t>
            </a:r>
          </a:p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Erilaisuuden ymmärtäminen</a:t>
            </a:r>
          </a:p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Yhdessä tekeminen </a:t>
            </a:r>
          </a:p>
        </p:txBody>
      </p:sp>
    </p:spTree>
    <p:extLst>
      <p:ext uri="{BB962C8B-B14F-4D97-AF65-F5344CB8AC3E}">
        <p14:creationId xmlns:p14="http://schemas.microsoft.com/office/powerpoint/2010/main" val="220970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439D41-F7AE-46F3-BB17-69221482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39" y="-72564"/>
            <a:ext cx="9784080" cy="1508760"/>
          </a:xfrm>
        </p:spPr>
        <p:txBody>
          <a:bodyPr/>
          <a:lstStyle/>
          <a:p>
            <a:r>
              <a:rPr lang="fi-FI" dirty="0"/>
              <a:t>Valmentajan kehityspolut</a:t>
            </a:r>
          </a:p>
        </p:txBody>
      </p:sp>
      <p:sp>
        <p:nvSpPr>
          <p:cNvPr id="4" name="Pyöristetty suorakulmio 12">
            <a:extLst>
              <a:ext uri="{FF2B5EF4-FFF2-40B4-BE49-F238E27FC236}">
                <a16:creationId xmlns:a16="http://schemas.microsoft.com/office/drawing/2014/main" id="{DE0C4E8A-AC07-43A9-B76E-5DD9F813CCF2}"/>
              </a:ext>
            </a:extLst>
          </p:cNvPr>
          <p:cNvSpPr/>
          <p:nvPr/>
        </p:nvSpPr>
        <p:spPr>
          <a:xfrm>
            <a:off x="403439" y="1008963"/>
            <a:ext cx="3454185" cy="122659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atin typeface="Amplitude Bold" panose="02000606040000020004" pitchFamily="2" charset="77"/>
              </a:rPr>
              <a:t>Innostus </a:t>
            </a:r>
          </a:p>
        </p:txBody>
      </p:sp>
      <p:sp>
        <p:nvSpPr>
          <p:cNvPr id="5" name="Pyöristetty suorakulmio 12">
            <a:extLst>
              <a:ext uri="{FF2B5EF4-FFF2-40B4-BE49-F238E27FC236}">
                <a16:creationId xmlns:a16="http://schemas.microsoft.com/office/drawing/2014/main" id="{0FB7F117-8D49-4FF4-B3BB-A1D48ABD32E5}"/>
              </a:ext>
            </a:extLst>
          </p:cNvPr>
          <p:cNvSpPr/>
          <p:nvPr/>
        </p:nvSpPr>
        <p:spPr>
          <a:xfrm>
            <a:off x="403439" y="2407804"/>
            <a:ext cx="3454186" cy="122659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atin typeface="Amplitude Bold" panose="02000606040000020004" pitchFamily="2" charset="77"/>
              </a:rPr>
              <a:t>Osaaminen </a:t>
            </a:r>
          </a:p>
        </p:txBody>
      </p:sp>
      <p:sp>
        <p:nvSpPr>
          <p:cNvPr id="6" name="Pyöristetty suorakulmio 12">
            <a:extLst>
              <a:ext uri="{FF2B5EF4-FFF2-40B4-BE49-F238E27FC236}">
                <a16:creationId xmlns:a16="http://schemas.microsoft.com/office/drawing/2014/main" id="{CF74E755-DEB6-4DD8-A1B4-CD5068043270}"/>
              </a:ext>
            </a:extLst>
          </p:cNvPr>
          <p:cNvSpPr/>
          <p:nvPr/>
        </p:nvSpPr>
        <p:spPr>
          <a:xfrm>
            <a:off x="403440" y="3795317"/>
            <a:ext cx="3454185" cy="122659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atin typeface="Amplitude Bold" panose="02000606040000020004" pitchFamily="2" charset="77"/>
              </a:rPr>
              <a:t>Suunnitelmallisuus</a:t>
            </a:r>
          </a:p>
        </p:txBody>
      </p:sp>
      <p:sp>
        <p:nvSpPr>
          <p:cNvPr id="7" name="Pyöristetty suorakulmio 12">
            <a:extLst>
              <a:ext uri="{FF2B5EF4-FFF2-40B4-BE49-F238E27FC236}">
                <a16:creationId xmlns:a16="http://schemas.microsoft.com/office/drawing/2014/main" id="{917B2FCA-E123-4C1E-8847-29E5FC478E3F}"/>
              </a:ext>
            </a:extLst>
          </p:cNvPr>
          <p:cNvSpPr/>
          <p:nvPr/>
        </p:nvSpPr>
        <p:spPr>
          <a:xfrm>
            <a:off x="403440" y="5183730"/>
            <a:ext cx="3454185" cy="122659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atin typeface="Amplitude Bold" panose="02000606040000020004" pitchFamily="2" charset="77"/>
              </a:rPr>
              <a:t>Välittäminen </a:t>
            </a:r>
          </a:p>
        </p:txBody>
      </p:sp>
      <p:sp>
        <p:nvSpPr>
          <p:cNvPr id="3" name="Nuoli: Oikea 2">
            <a:extLst>
              <a:ext uri="{FF2B5EF4-FFF2-40B4-BE49-F238E27FC236}">
                <a16:creationId xmlns:a16="http://schemas.microsoft.com/office/drawing/2014/main" id="{A7E6CB11-56B3-49B2-8E12-2BF2C66DF19E}"/>
              </a:ext>
            </a:extLst>
          </p:cNvPr>
          <p:cNvSpPr/>
          <p:nvPr/>
        </p:nvSpPr>
        <p:spPr>
          <a:xfrm>
            <a:off x="4029076" y="941223"/>
            <a:ext cx="7562850" cy="1362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DF3C1022-BEEF-46B0-948E-12B62953F44A}"/>
              </a:ext>
            </a:extLst>
          </p:cNvPr>
          <p:cNvSpPr/>
          <p:nvPr/>
        </p:nvSpPr>
        <p:spPr>
          <a:xfrm>
            <a:off x="4391025" y="1008963"/>
            <a:ext cx="1390651" cy="12265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Oma sisäinen motivaatio</a:t>
            </a:r>
            <a:endParaRPr lang="fi-FI" sz="1600" dirty="0"/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CAB3D31F-09A9-4431-921E-27339B2A7976}"/>
              </a:ext>
            </a:extLst>
          </p:cNvPr>
          <p:cNvSpPr/>
          <p:nvPr/>
        </p:nvSpPr>
        <p:spPr>
          <a:xfrm>
            <a:off x="5953128" y="998751"/>
            <a:ext cx="1390651" cy="12265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Omat laji-tavoitteet</a:t>
            </a:r>
            <a:endParaRPr lang="fi-FI" sz="1600" dirty="0"/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575A8B5D-6F2B-4DC9-AE9B-A351BA900CC8}"/>
              </a:ext>
            </a:extLst>
          </p:cNvPr>
          <p:cNvSpPr/>
          <p:nvPr/>
        </p:nvSpPr>
        <p:spPr>
          <a:xfrm>
            <a:off x="7515231" y="996672"/>
            <a:ext cx="1390651" cy="12265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Ryhmän motivointi ja tavoitteet</a:t>
            </a:r>
            <a:endParaRPr lang="fi-FI" sz="1600" dirty="0"/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EDE4F8AD-E608-4F3E-81E2-494ED848F37C}"/>
              </a:ext>
            </a:extLst>
          </p:cNvPr>
          <p:cNvSpPr/>
          <p:nvPr/>
        </p:nvSpPr>
        <p:spPr>
          <a:xfrm>
            <a:off x="9077334" y="1008962"/>
            <a:ext cx="1390651" cy="12265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Rooli-mallina toimiminen </a:t>
            </a:r>
            <a:endParaRPr lang="fi-FI" sz="1600" dirty="0"/>
          </a:p>
        </p:txBody>
      </p:sp>
      <p:sp>
        <p:nvSpPr>
          <p:cNvPr id="14" name="Nuoli: Oikea 13">
            <a:extLst>
              <a:ext uri="{FF2B5EF4-FFF2-40B4-BE49-F238E27FC236}">
                <a16:creationId xmlns:a16="http://schemas.microsoft.com/office/drawing/2014/main" id="{E9643473-C096-42EA-8784-25DB39F2D664}"/>
              </a:ext>
            </a:extLst>
          </p:cNvPr>
          <p:cNvSpPr/>
          <p:nvPr/>
        </p:nvSpPr>
        <p:spPr>
          <a:xfrm>
            <a:off x="4029076" y="2358747"/>
            <a:ext cx="7562850" cy="1362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9CFCCF4A-A63B-4AB7-A80A-8E500610C8EA}"/>
              </a:ext>
            </a:extLst>
          </p:cNvPr>
          <p:cNvSpPr/>
          <p:nvPr/>
        </p:nvSpPr>
        <p:spPr>
          <a:xfrm>
            <a:off x="4391025" y="2426487"/>
            <a:ext cx="1390651" cy="12265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Oma harjoittelu</a:t>
            </a:r>
            <a:endParaRPr lang="fi-FI" sz="1600" dirty="0"/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029B8091-569E-4745-B48C-C21ED25CE54A}"/>
              </a:ext>
            </a:extLst>
          </p:cNvPr>
          <p:cNvSpPr/>
          <p:nvPr/>
        </p:nvSpPr>
        <p:spPr>
          <a:xfrm>
            <a:off x="5953128" y="2416275"/>
            <a:ext cx="1390651" cy="12265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Apu-valmentaminen</a:t>
            </a:r>
            <a:endParaRPr lang="fi-FI" sz="1600" dirty="0"/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3E47C3B6-39E6-480F-9762-0850583D1598}"/>
              </a:ext>
            </a:extLst>
          </p:cNvPr>
          <p:cNvSpPr/>
          <p:nvPr/>
        </p:nvSpPr>
        <p:spPr>
          <a:xfrm>
            <a:off x="7515231" y="2414196"/>
            <a:ext cx="1390651" cy="12265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Valmentaja-koulutus</a:t>
            </a:r>
            <a:endParaRPr lang="fi-FI" sz="1600" dirty="0"/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3F9A62F2-FA71-4EE8-ACD9-8E0BBFC8660C}"/>
              </a:ext>
            </a:extLst>
          </p:cNvPr>
          <p:cNvSpPr/>
          <p:nvPr/>
        </p:nvSpPr>
        <p:spPr>
          <a:xfrm>
            <a:off x="9077334" y="2426486"/>
            <a:ext cx="1390651" cy="12265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 err="1">
                <a:latin typeface="Amplitude Bold" panose="02000606040000020004" pitchFamily="2" charset="77"/>
              </a:rPr>
              <a:t>Valmen-taminen</a:t>
            </a:r>
            <a:r>
              <a:rPr lang="fi-FI" sz="1600" b="1" dirty="0">
                <a:latin typeface="Amplitude Bold" panose="02000606040000020004" pitchFamily="2" charset="77"/>
              </a:rPr>
              <a:t> ja jatko-koulutus</a:t>
            </a:r>
            <a:endParaRPr lang="fi-FI" sz="1600" dirty="0"/>
          </a:p>
        </p:txBody>
      </p:sp>
      <p:sp>
        <p:nvSpPr>
          <p:cNvPr id="19" name="Nuoli: Oikea 18">
            <a:extLst>
              <a:ext uri="{FF2B5EF4-FFF2-40B4-BE49-F238E27FC236}">
                <a16:creationId xmlns:a16="http://schemas.microsoft.com/office/drawing/2014/main" id="{C109002C-47D1-459E-AA05-F34E929E5A2B}"/>
              </a:ext>
            </a:extLst>
          </p:cNvPr>
          <p:cNvSpPr/>
          <p:nvPr/>
        </p:nvSpPr>
        <p:spPr>
          <a:xfrm>
            <a:off x="4029076" y="3776271"/>
            <a:ext cx="7562850" cy="1362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6E128DD1-E7F2-4BA0-B89F-91C5EB00490F}"/>
              </a:ext>
            </a:extLst>
          </p:cNvPr>
          <p:cNvSpPr/>
          <p:nvPr/>
        </p:nvSpPr>
        <p:spPr>
          <a:xfrm>
            <a:off x="4391025" y="3844011"/>
            <a:ext cx="1390651" cy="122659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Oman kehitys-polun hahmotus</a:t>
            </a:r>
            <a:endParaRPr lang="fi-FI" sz="1600" dirty="0"/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262E1D1E-FF82-4CF4-84EB-F420BD9515E3}"/>
              </a:ext>
            </a:extLst>
          </p:cNvPr>
          <p:cNvSpPr/>
          <p:nvPr/>
        </p:nvSpPr>
        <p:spPr>
          <a:xfrm>
            <a:off x="5953128" y="3833799"/>
            <a:ext cx="1390651" cy="122659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 err="1">
                <a:latin typeface="Amplitude Bold" panose="02000606040000020004" pitchFamily="2" charset="77"/>
              </a:rPr>
              <a:t>Harjoi-tusten</a:t>
            </a:r>
            <a:r>
              <a:rPr lang="fi-FI" sz="1600" b="1" dirty="0">
                <a:latin typeface="Amplitude Bold" panose="02000606040000020004" pitchFamily="2" charset="77"/>
              </a:rPr>
              <a:t> suunnittelu</a:t>
            </a:r>
            <a:endParaRPr lang="fi-FI" sz="1600" dirty="0"/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D123FD0F-F572-4301-B686-0466E09EB80E}"/>
              </a:ext>
            </a:extLst>
          </p:cNvPr>
          <p:cNvSpPr/>
          <p:nvPr/>
        </p:nvSpPr>
        <p:spPr>
          <a:xfrm>
            <a:off x="7515231" y="3831720"/>
            <a:ext cx="1390651" cy="122659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Ryhmän tavoitteisiin </a:t>
            </a:r>
            <a:r>
              <a:rPr lang="fi-FI" sz="1600" b="1" dirty="0" err="1">
                <a:latin typeface="Amplitude Bold" panose="02000606040000020004" pitchFamily="2" charset="77"/>
              </a:rPr>
              <a:t>sitou-tuminen</a:t>
            </a:r>
            <a:endParaRPr lang="fi-FI" sz="1600" dirty="0"/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81DEB772-6921-4311-8015-14C5D16895EE}"/>
              </a:ext>
            </a:extLst>
          </p:cNvPr>
          <p:cNvSpPr/>
          <p:nvPr/>
        </p:nvSpPr>
        <p:spPr>
          <a:xfrm>
            <a:off x="9077334" y="3844010"/>
            <a:ext cx="1390651" cy="122659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Toiminnan kehittä-</a:t>
            </a:r>
            <a:r>
              <a:rPr lang="fi-FI" sz="1600" b="1" dirty="0" err="1">
                <a:latin typeface="Amplitude Bold" panose="02000606040000020004" pitchFamily="2" charset="77"/>
              </a:rPr>
              <a:t>minen</a:t>
            </a:r>
            <a:endParaRPr lang="fi-FI" sz="1600" dirty="0"/>
          </a:p>
        </p:txBody>
      </p:sp>
      <p:sp>
        <p:nvSpPr>
          <p:cNvPr id="24" name="Nuoli: Oikea 23">
            <a:extLst>
              <a:ext uri="{FF2B5EF4-FFF2-40B4-BE49-F238E27FC236}">
                <a16:creationId xmlns:a16="http://schemas.microsoft.com/office/drawing/2014/main" id="{C1A22278-FEC4-4521-A89C-4239BD7D5109}"/>
              </a:ext>
            </a:extLst>
          </p:cNvPr>
          <p:cNvSpPr/>
          <p:nvPr/>
        </p:nvSpPr>
        <p:spPr>
          <a:xfrm>
            <a:off x="4029076" y="5206085"/>
            <a:ext cx="7562850" cy="1362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BE0CB5C1-FF64-4BC8-9DAC-E13C9F2804F9}"/>
              </a:ext>
            </a:extLst>
          </p:cNvPr>
          <p:cNvSpPr/>
          <p:nvPr/>
        </p:nvSpPr>
        <p:spPr>
          <a:xfrm>
            <a:off x="4391025" y="5273825"/>
            <a:ext cx="1390651" cy="12265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Oman roolin hahmotus</a:t>
            </a:r>
            <a:endParaRPr lang="fi-FI" sz="1600" dirty="0"/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754C2A7F-CA9B-4BE4-AB44-117F0BE824EC}"/>
              </a:ext>
            </a:extLst>
          </p:cNvPr>
          <p:cNvSpPr/>
          <p:nvPr/>
        </p:nvSpPr>
        <p:spPr>
          <a:xfrm>
            <a:off x="5953128" y="5263613"/>
            <a:ext cx="1390651" cy="12265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Eri-laisuuden tunnista-</a:t>
            </a:r>
            <a:r>
              <a:rPr lang="fi-FI" sz="1600" b="1" dirty="0" err="1">
                <a:latin typeface="Amplitude Bold" panose="02000606040000020004" pitchFamily="2" charset="77"/>
              </a:rPr>
              <a:t>minen</a:t>
            </a:r>
            <a:r>
              <a:rPr lang="fi-FI" sz="1600" b="1" dirty="0">
                <a:latin typeface="Amplitude Bold" panose="02000606040000020004" pitchFamily="2" charset="77"/>
              </a:rPr>
              <a:t> </a:t>
            </a:r>
            <a:endParaRPr lang="fi-FI" sz="1600" dirty="0"/>
          </a:p>
        </p:txBody>
      </p:sp>
      <p:sp>
        <p:nvSpPr>
          <p:cNvPr id="27" name="Suorakulmio: Pyöristetyt kulmat 26">
            <a:extLst>
              <a:ext uri="{FF2B5EF4-FFF2-40B4-BE49-F238E27FC236}">
                <a16:creationId xmlns:a16="http://schemas.microsoft.com/office/drawing/2014/main" id="{B09E93CE-C223-4454-AD5B-C0895B5CE06D}"/>
              </a:ext>
            </a:extLst>
          </p:cNvPr>
          <p:cNvSpPr/>
          <p:nvPr/>
        </p:nvSpPr>
        <p:spPr>
          <a:xfrm>
            <a:off x="7515231" y="5261534"/>
            <a:ext cx="1390651" cy="12265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Eri-laisuuden </a:t>
            </a:r>
            <a:r>
              <a:rPr lang="fi-FI" sz="1600" b="1" dirty="0" err="1">
                <a:latin typeface="Amplitude Bold" panose="02000606040000020004" pitchFamily="2" charset="77"/>
              </a:rPr>
              <a:t>ymmär-täminen</a:t>
            </a:r>
            <a:endParaRPr lang="fi-FI" sz="1600" dirty="0"/>
          </a:p>
        </p:txBody>
      </p:sp>
      <p:sp>
        <p:nvSpPr>
          <p:cNvPr id="28" name="Suorakulmio: Pyöristetyt kulmat 27">
            <a:extLst>
              <a:ext uri="{FF2B5EF4-FFF2-40B4-BE49-F238E27FC236}">
                <a16:creationId xmlns:a16="http://schemas.microsoft.com/office/drawing/2014/main" id="{D510D6F6-000A-42C2-9EE3-FA14137A9491}"/>
              </a:ext>
            </a:extLst>
          </p:cNvPr>
          <p:cNvSpPr/>
          <p:nvPr/>
        </p:nvSpPr>
        <p:spPr>
          <a:xfrm>
            <a:off x="9077334" y="5273824"/>
            <a:ext cx="1390651" cy="12265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Kyky muokata toimintaa yksilöiden mukaan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789574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2D28F1-C593-4E1F-B791-46A1DD68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591FCA-A62E-4FF9-9C29-1C28F74C2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39" y="1792936"/>
            <a:ext cx="9784080" cy="4206240"/>
          </a:xfrm>
        </p:spPr>
        <p:txBody>
          <a:bodyPr/>
          <a:lstStyle/>
          <a:p>
            <a:r>
              <a:rPr lang="fi-FI" dirty="0"/>
              <a:t>Näkyvätkö Taekwondourheilijoiden arvot mielestäsi seuratoiminnassa ja valmennuksessa? Miten erityisesti? Missä olisi parantamisen varaa? </a:t>
            </a:r>
          </a:p>
          <a:p>
            <a:r>
              <a:rPr lang="fi-FI" dirty="0"/>
              <a:t>Mitkä näet omina vahvuuksinasi peilaten Taekwondourheilijoiden arvoihin  </a:t>
            </a:r>
          </a:p>
          <a:p>
            <a:endParaRPr lang="fi-FI" dirty="0"/>
          </a:p>
          <a:p>
            <a:r>
              <a:rPr lang="fi-FI" dirty="0"/>
              <a:t>Palauta vastaukset mentorillesi, ja keskustelkaa niistä yhdessä </a:t>
            </a:r>
          </a:p>
        </p:txBody>
      </p:sp>
    </p:spTree>
    <p:extLst>
      <p:ext uri="{BB962C8B-B14F-4D97-AF65-F5344CB8AC3E}">
        <p14:creationId xmlns:p14="http://schemas.microsoft.com/office/powerpoint/2010/main" val="2453748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15744</TotalTime>
  <Words>247</Words>
  <Application>Microsoft Office PowerPoint</Application>
  <PresentationFormat>Laajakuva</PresentationFormat>
  <Paragraphs>76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7" baseType="lpstr">
      <vt:lpstr>Amplitude Black</vt:lpstr>
      <vt:lpstr>Amplitude Bold</vt:lpstr>
      <vt:lpstr>Amplitude Medium</vt:lpstr>
      <vt:lpstr>Amplitude Ultra</vt:lpstr>
      <vt:lpstr>Calibri</vt:lpstr>
      <vt:lpstr>Corbel</vt:lpstr>
      <vt:lpstr>Wingdings</vt:lpstr>
      <vt:lpstr>Vuorovärinen</vt:lpstr>
      <vt:lpstr>PowerPoint-esitys</vt:lpstr>
      <vt:lpstr>PowerPoint-esitys</vt:lpstr>
      <vt:lpstr>Mitkä ovat Taekwondourheilijoiden arvot ja miten ne ilmentyvät Valmennustoiminnassa? </vt:lpstr>
      <vt:lpstr>Taekwondourheilijoiden arvot</vt:lpstr>
      <vt:lpstr>Taekwondourheilijoiden missio </vt:lpstr>
      <vt:lpstr>ARVOjen REPRESENTAATIOT</vt:lpstr>
      <vt:lpstr>Arvot valmennustoiminnassa </vt:lpstr>
      <vt:lpstr>Valmentajan kehityspolut</vt:lpstr>
      <vt:lpstr>Tehtävä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sampo pajulampi</dc:creator>
  <cp:lastModifiedBy>Pauli Raivio</cp:lastModifiedBy>
  <cp:revision>73</cp:revision>
  <dcterms:created xsi:type="dcterms:W3CDTF">2020-03-02T12:41:37Z</dcterms:created>
  <dcterms:modified xsi:type="dcterms:W3CDTF">2021-06-01T16:19:51Z</dcterms:modified>
</cp:coreProperties>
</file>