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308" r:id="rId3"/>
    <p:sldId id="304" r:id="rId4"/>
    <p:sldId id="315" r:id="rId5"/>
    <p:sldId id="325" r:id="rId6"/>
    <p:sldId id="326" r:id="rId7"/>
    <p:sldId id="327" r:id="rId8"/>
    <p:sldId id="328" r:id="rId9"/>
    <p:sldId id="329" r:id="rId10"/>
    <p:sldId id="3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/>
    <p:restoredTop sz="94760"/>
  </p:normalViewPr>
  <p:slideViewPr>
    <p:cSldViewPr snapToGrid="0">
      <p:cViewPr varScale="1">
        <p:scale>
          <a:sx n="123" d="100"/>
          <a:sy n="12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n.yhdistysavain.fi/1604345/oSeM3RwSBi7Q1MYgbre00UrWxW/Siltanen%20Simo%20-%20Kohti%20hyv%C3%A4%C3%A4%20treenirauhaa%20taekwondossa%20-%20pedagog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C4CDE6-45B9-48E4-B986-3BFE47E5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004B99-5766-4F70-AEA1-CB689B16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 Simo Siltasen teksti treenirauhasta taekwondoharjoittelussa: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https://bin.yhdistysavain.fi/1604345/oSeM3RwSBi7Q1MYgbre00UrWxW/Siltanen%20Simo%20-%20Kohti%20hyv%C3%A4%C3%A4%20treenirauhaa%20taekwondossa%20-%20pedagogi.pdf</a:t>
            </a:r>
            <a:endParaRPr lang="fi-FI" dirty="0"/>
          </a:p>
          <a:p>
            <a:endParaRPr lang="fi-FI" dirty="0"/>
          </a:p>
          <a:p>
            <a:r>
              <a:rPr lang="fi-FI" dirty="0"/>
              <a:t>Pohdi toteutuvatko Siltasen suositukset omassa tai mentorisi toiminnassa? Mitä tekisit toisin? </a:t>
            </a:r>
          </a:p>
        </p:txBody>
      </p:sp>
    </p:spTree>
    <p:extLst>
      <p:ext uri="{BB962C8B-B14F-4D97-AF65-F5344CB8AC3E}">
        <p14:creationId xmlns:p14="http://schemas.microsoft.com/office/powerpoint/2010/main" val="422037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Ryhmän organisointi ja harjoitustilanteen hallinta</a:t>
            </a:r>
            <a:endParaRPr lang="fi-FI" sz="5400" cap="none" baseline="300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Kuinka valmentaja voi omalla toiminnallaan edesauttaa ryhmän oppimista ja huomioida ryhmäläiset yksilöinä?</a:t>
            </a: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Huomiotavat kokonaisuudet</a:t>
            </a:r>
          </a:p>
        </p:txBody>
      </p:sp>
      <p:sp>
        <p:nvSpPr>
          <p:cNvPr id="9" name="Pyöristetty suorakulmio 28">
            <a:extLst>
              <a:ext uri="{FF2B5EF4-FFF2-40B4-BE49-F238E27FC236}">
                <a16:creationId xmlns:a16="http://schemas.microsoft.com/office/drawing/2014/main" id="{82C27602-EB71-43B4-BD1D-D30B9FB669D4}"/>
              </a:ext>
            </a:extLst>
          </p:cNvPr>
          <p:cNvSpPr/>
          <p:nvPr/>
        </p:nvSpPr>
        <p:spPr>
          <a:xfrm>
            <a:off x="1350524" y="1786880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Valmentajan rooli ja käytös</a:t>
            </a:r>
          </a:p>
        </p:txBody>
      </p:sp>
      <p:sp>
        <p:nvSpPr>
          <p:cNvPr id="10" name="Pyöristetty suorakulmio 28">
            <a:extLst>
              <a:ext uri="{FF2B5EF4-FFF2-40B4-BE49-F238E27FC236}">
                <a16:creationId xmlns:a16="http://schemas.microsoft.com/office/drawing/2014/main" id="{5AF25564-9BC2-42FB-B2F4-455F458E8C87}"/>
              </a:ext>
            </a:extLst>
          </p:cNvPr>
          <p:cNvSpPr/>
          <p:nvPr/>
        </p:nvSpPr>
        <p:spPr>
          <a:xfrm>
            <a:off x="8416098" y="1786879"/>
            <a:ext cx="2425377" cy="6095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Ryhmä</a:t>
            </a:r>
          </a:p>
        </p:txBody>
      </p:sp>
      <p:sp>
        <p:nvSpPr>
          <p:cNvPr id="11" name="Pyöristetty suorakulmio 28">
            <a:extLst>
              <a:ext uri="{FF2B5EF4-FFF2-40B4-BE49-F238E27FC236}">
                <a16:creationId xmlns:a16="http://schemas.microsoft.com/office/drawing/2014/main" id="{410BE74A-4E63-47A1-9FBC-7CB34363DA59}"/>
              </a:ext>
            </a:extLst>
          </p:cNvPr>
          <p:cNvSpPr/>
          <p:nvPr/>
        </p:nvSpPr>
        <p:spPr>
          <a:xfrm>
            <a:off x="1350524" y="4447721"/>
            <a:ext cx="2425377" cy="6095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Toimintatavat </a:t>
            </a:r>
          </a:p>
        </p:txBody>
      </p:sp>
      <p:sp>
        <p:nvSpPr>
          <p:cNvPr id="12" name="Pyöristetty suorakulmio 28">
            <a:extLst>
              <a:ext uri="{FF2B5EF4-FFF2-40B4-BE49-F238E27FC236}">
                <a16:creationId xmlns:a16="http://schemas.microsoft.com/office/drawing/2014/main" id="{D4C5B812-E6AE-4E0B-8991-DF2E63B1ACC8}"/>
              </a:ext>
            </a:extLst>
          </p:cNvPr>
          <p:cNvSpPr/>
          <p:nvPr/>
        </p:nvSpPr>
        <p:spPr>
          <a:xfrm>
            <a:off x="8416099" y="4447721"/>
            <a:ext cx="2425377" cy="6095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Toimintaympäristö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DD105C9-FD83-4C47-95A5-7BF257611AB0}"/>
              </a:ext>
            </a:extLst>
          </p:cNvPr>
          <p:cNvSpPr txBox="1"/>
          <p:nvPr/>
        </p:nvSpPr>
        <p:spPr>
          <a:xfrm>
            <a:off x="803771" y="2465797"/>
            <a:ext cx="37467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Sijoittuminen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Äänenkäyttö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Temperamentti ja luonteenpiirteet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Karisma ja esiintymisvarmuus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Auktoriteettiasema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Oma mieliala 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16622D6-3BD3-4956-B528-30AA147D766E}"/>
              </a:ext>
            </a:extLst>
          </p:cNvPr>
          <p:cNvSpPr txBox="1"/>
          <p:nvPr/>
        </p:nvSpPr>
        <p:spPr>
          <a:xfrm>
            <a:off x="803771" y="5065065"/>
            <a:ext cx="37467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Yhteiset säännöt ja tavat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Harjoittelumuotojen opettelu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Häiriökäytökseen puuttuminen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Ohjeiden määrä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Onnistumisten huomioiminen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Apuohjaajan rooli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A17DB4E-F39E-47E4-88BD-9A3A1D90C3CD}"/>
              </a:ext>
            </a:extLst>
          </p:cNvPr>
          <p:cNvSpPr txBox="1"/>
          <p:nvPr/>
        </p:nvSpPr>
        <p:spPr>
          <a:xfrm>
            <a:off x="7960656" y="2396426"/>
            <a:ext cx="37467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Ryhmäläisten ikäjakauma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Ryhmäläisten määrä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Ryhmäläisten taitotaso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Erityishuomiota vaativat harrastajat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Ryhmäläisten yksilölliset erot ja temperamentit sekä ryhmän sosiaalinen dynamiikka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Ryhmän mieliala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bg2"/>
              </a:solidFill>
              <a:latin typeface="Amplitude Medium" panose="02000606040000020004" pitchFamily="50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DA46AF0-BA21-416F-8B95-66DDF49565B6}"/>
              </a:ext>
            </a:extLst>
          </p:cNvPr>
          <p:cNvSpPr txBox="1"/>
          <p:nvPr/>
        </p:nvSpPr>
        <p:spPr>
          <a:xfrm>
            <a:off x="7960656" y="5065065"/>
            <a:ext cx="37467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Harjoitustila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Ympäristön äänet ja muut ärsykkeet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Harjoitusvälineet 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bg2"/>
                </a:solidFill>
                <a:latin typeface="Amplitude Medium" panose="02000606040000020004" pitchFamily="50" charset="0"/>
              </a:rPr>
              <a:t>Yleisö tai huoltajien läsnäolo </a:t>
            </a:r>
          </a:p>
        </p:txBody>
      </p:sp>
      <p:pic>
        <p:nvPicPr>
          <p:cNvPr id="19" name="Kuva 18" descr="Kuva, joka sisältää kohteen henkilö, urheilu, tanssija&#10;&#10;Kuvaus luotu automaattisesti">
            <a:extLst>
              <a:ext uri="{FF2B5EF4-FFF2-40B4-BE49-F238E27FC236}">
                <a16:creationId xmlns:a16="http://schemas.microsoft.com/office/drawing/2014/main" id="{0CBBE234-D38F-4296-A65B-A83F4F8A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6" y="2281586"/>
            <a:ext cx="3956487" cy="263765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60391-F9B7-44EB-91D9-17814C9E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56160"/>
            <a:ext cx="9784080" cy="1508760"/>
          </a:xfrm>
        </p:spPr>
        <p:txBody>
          <a:bodyPr/>
          <a:lstStyle/>
          <a:p>
            <a:r>
              <a:rPr lang="fi-FI" dirty="0"/>
              <a:t>Valmentajan rooli ja käytös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C4603BE-6A75-4992-86E6-8145FA0A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55986"/>
              </p:ext>
            </p:extLst>
          </p:nvPr>
        </p:nvGraphicFramePr>
        <p:xfrm>
          <a:off x="599415" y="1250018"/>
          <a:ext cx="10991088" cy="521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81">
                  <a:extLst>
                    <a:ext uri="{9D8B030D-6E8A-4147-A177-3AD203B41FA5}">
                      <a16:colId xmlns:a16="http://schemas.microsoft.com/office/drawing/2014/main" val="4150555116"/>
                    </a:ext>
                  </a:extLst>
                </a:gridCol>
                <a:gridCol w="8598307">
                  <a:extLst>
                    <a:ext uri="{9D8B030D-6E8A-4147-A177-3AD203B41FA5}">
                      <a16:colId xmlns:a16="http://schemas.microsoft.com/office/drawing/2014/main" val="4001910812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Valmentaja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Huomioi valmennuksessa ja sen suunnittelussa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854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Sijoittuminen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Kaikkien pystyttävä näkemään opetus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Varmista, että pystyt havainnoimaan koko ryhmän toimintaa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Huomioi erikseen harrastajia kiertelemällä treenin aikana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88924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Äänenkäyttö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Puhu selkeällä, kuuluvalla ja rauhallisella äänellä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Kohdista puheesi koko ryhmälle ja käytä katsekontaktia puhuessasi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218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Temperamentti ja luonteenpiirteet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Ole oma itsesi ja käytä omia vahvuuksiasi osana valmentajan rooliasi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Tunnista omat reaktiosi esim. häiriökäyttäytymiseen tai yllättäviin muutoksiin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68430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Karisma ja esiintymisvarmuus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Luota osaamiseesi. Ryhmä varmasti kannustaa sinua, vaikka tuntuisi kuinka epävarmalta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Karisma ja esiintymisvarmuus rakentuvat rutiinin kautta ja kumpuavat pitkälti omasta persoonasta, kun sen uskaltaa päästää esiin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Muista hymyillä treenejä vetäessäsi. Myös vitsit ovat sallittuja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35537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Auktoriteettiasema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Valmentaja on samalla ryhmän johtaja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Rakenna auktoriteetti luottamuksen ja reiluuden varaan. Pelkällä tiukalla kurilla ei pääse pitkälle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86598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Oma mieliala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Huomio, että valmentajan mieliala tarttuu helposti ryhmään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Jokaisella on huonoja päiviä. Pohdi etukäteen toimintatapasi erityisen huonoina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77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60391-F9B7-44EB-91D9-17814C9E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56160"/>
            <a:ext cx="9784080" cy="1508760"/>
          </a:xfrm>
        </p:spPr>
        <p:txBody>
          <a:bodyPr/>
          <a:lstStyle/>
          <a:p>
            <a:r>
              <a:rPr lang="fi-FI" dirty="0"/>
              <a:t>Ryhmä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C4603BE-6A75-4992-86E6-8145FA0A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87118"/>
              </p:ext>
            </p:extLst>
          </p:nvPr>
        </p:nvGraphicFramePr>
        <p:xfrm>
          <a:off x="599415" y="1250018"/>
          <a:ext cx="10991088" cy="521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81">
                  <a:extLst>
                    <a:ext uri="{9D8B030D-6E8A-4147-A177-3AD203B41FA5}">
                      <a16:colId xmlns:a16="http://schemas.microsoft.com/office/drawing/2014/main" val="4150555116"/>
                    </a:ext>
                  </a:extLst>
                </a:gridCol>
                <a:gridCol w="8598307">
                  <a:extLst>
                    <a:ext uri="{9D8B030D-6E8A-4147-A177-3AD203B41FA5}">
                      <a16:colId xmlns:a16="http://schemas.microsoft.com/office/drawing/2014/main" val="4001910812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Valmentaja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Huomioi valmennuksessa ja sen suunnittelussa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854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Ikäjakauma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Mitä nuoremmista harrastajista on kyse, sitä enemmän ryhmätaitojen harjoittelu ja organisointi vie aikaa ja vaivaa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88924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Määrä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Mitä isompi ryhmä on, sitä enemmän treeni muuttuu väkisin valmentajajohtoiseksi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Isossa ryhmässä yhteisten pelisääntöjen tarkka noudattaminen erityisen tärkeää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Häiriökäytökseen puututtava heti, muuten voi levitä kaaokseksi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218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Taitotaso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Aloitteleville ryhmille toistojen ja liikunnan määrän huomioiminen ykkösprioriteetit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Edistyneemmillä ryhmillä eriyttäminen ja taitojen oppiminen korostuvat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68430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Erityishuomiota vaativat harrastajat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Harrastajien taustojen ja mahdollisten diagnoosien tuntemus auttaa huomattavasti. Miten voidaan toteuttaa käytännössä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Toimintamallien oltava johdonmukaisia ja välittömiä -&gt; usein erityishuomiota vaativat harrastajat tarvitsevat selkeät ulkoa määritellyt rajat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35537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Yksilölliset erot ja temperamentit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Pyri oppimaan ryhmäläisten yksilölliset reagointitavat ja suhtautumiset ja peilaamaan opetusta niiden mukaan. Korostuu pidemmälle ehtineiden ryhmien kanssa.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86598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Ryhmä mieliala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Ole valmis vaihtamaan suunnitelmaa, jos ryhmän keskittyminen ei meinaa riittää suunniteltuihin harjoitteisiin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Innosta ryhmää omalla esimerkilläsi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2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60391-F9B7-44EB-91D9-17814C9E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56160"/>
            <a:ext cx="9784080" cy="1508760"/>
          </a:xfrm>
        </p:spPr>
        <p:txBody>
          <a:bodyPr/>
          <a:lstStyle/>
          <a:p>
            <a:r>
              <a:rPr lang="fi-FI" dirty="0"/>
              <a:t>Toimintatavat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C4603BE-6A75-4992-86E6-8145FA0A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59652"/>
              </p:ext>
            </p:extLst>
          </p:nvPr>
        </p:nvGraphicFramePr>
        <p:xfrm>
          <a:off x="599415" y="1250018"/>
          <a:ext cx="10991088" cy="5032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81">
                  <a:extLst>
                    <a:ext uri="{9D8B030D-6E8A-4147-A177-3AD203B41FA5}">
                      <a16:colId xmlns:a16="http://schemas.microsoft.com/office/drawing/2014/main" val="4150555116"/>
                    </a:ext>
                  </a:extLst>
                </a:gridCol>
                <a:gridCol w="8598307">
                  <a:extLst>
                    <a:ext uri="{9D8B030D-6E8A-4147-A177-3AD203B41FA5}">
                      <a16:colId xmlns:a16="http://schemas.microsoft.com/office/drawing/2014/main" val="4001910812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Valmentaja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Huomioi valmennuksessa ja sen suunnittelussa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854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Säännöt ja toimintatavat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Käy säännöllisesti ryhmän kanssa läpi yhteiset säännöt ja toimintatavat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Joka treenissä tutut alku- loppu- ja muut sovitut tavat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88924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Harjoittelumuotojen opettelu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Mieti ryhmän sijoittelu jo ennen treeniä päivän treenin mukaisesti. Esim. alkumuoto voi olla jo valmiiksi pariharjoittelumuoto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Opetelkaa heti alusta asti toistojen kautta, miten mennään riviin, jonoon tai pariharjoittelumuotoon niin, että siitä tulee automaatio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218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Häiriökäytökseen puuttuminen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Puutu johdonmukaisesti, mutta ottamalla harrastaja huomioon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Tästä vielä oma dia tulossa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68430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Ohjeiden määrä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Pyri antamaan selkeät ja ytimekkäät ohjeet ja nopeasti tekemiseen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Huomio yhdessä asiassa kerrallaan. Yliohjeistus vie huomion ja keskittymisen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35537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Onnistumisten huomiointi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Kehu sekä yksilöitä, että ryhmää säännöllisesti onnistumisista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Käy lopussa aina palaute käyttäytymisen ja oppimistavoitteiden osalta koko ryhmän kanssa ja keskity onnistumisiin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86598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Apuohjaajan rooli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Pidä huoli, että apuohjaajasi (tai itse apuohjaajana) tietää roolinsa ja tehtävänsä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Ohjeista apuohjaajaa ja anna tälle palautetta säännöllisesti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93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60391-F9B7-44EB-91D9-17814C9E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56160"/>
            <a:ext cx="9784080" cy="1508760"/>
          </a:xfrm>
        </p:spPr>
        <p:txBody>
          <a:bodyPr/>
          <a:lstStyle/>
          <a:p>
            <a:r>
              <a:rPr lang="fi-FI" dirty="0"/>
              <a:t>Toimintaympäristö 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7C4603BE-6A75-4992-86E6-8145FA0A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31897"/>
              </p:ext>
            </p:extLst>
          </p:nvPr>
        </p:nvGraphicFramePr>
        <p:xfrm>
          <a:off x="599415" y="1250018"/>
          <a:ext cx="10991088" cy="332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781">
                  <a:extLst>
                    <a:ext uri="{9D8B030D-6E8A-4147-A177-3AD203B41FA5}">
                      <a16:colId xmlns:a16="http://schemas.microsoft.com/office/drawing/2014/main" val="4150555116"/>
                    </a:ext>
                  </a:extLst>
                </a:gridCol>
                <a:gridCol w="8598307">
                  <a:extLst>
                    <a:ext uri="{9D8B030D-6E8A-4147-A177-3AD203B41FA5}">
                      <a16:colId xmlns:a16="http://schemas.microsoft.com/office/drawing/2014/main" val="4001910812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Valmentaja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mplitude Bold" panose="02000806050000020004" pitchFamily="50" charset="0"/>
                        </a:rPr>
                        <a:t>Huomioi valmennuksessa ja sen suunnittelussa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6854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Harjoitustila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Suunnittele treeni niin, että harjoitustila mahdollistaa toteutuksen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Liikunnan määrä pitäisi varmistaa pienestä tilasta huolimatta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88924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Ympäristön äänet ja muut ärsykkeet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Kiinnitä huomiosi ainoastaan treenin kannalta oleelliseen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Jos joku keskeyttää treenisi sivusta, varmista, ettei ryhmän toiminta keskeydy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92181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Harjoitusvälineet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Varmista ennen treenejä, että tarvitsemiasi harjoitusvälineitä on riittävästi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Pidä huoli, että välineitä käytetään ainoastaan niihin tarkoitetulla tavalla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68430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bg2"/>
                          </a:solidFill>
                          <a:latin typeface="Amplitude Bold" panose="02000806050000020004" pitchFamily="50" charset="0"/>
                        </a:rPr>
                        <a:t>Yleisö tai huoltajien läsnäolo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Muista kohdistaa puheesi ja treenisi ryhmällesi, ei yleisölle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latin typeface="Amplitude Bold" panose="02000806050000020004" pitchFamily="50" charset="0"/>
                        </a:rPr>
                        <a:t>Treenin ulkopuolelta ei saa tulla ylimääräistä häiriötä treeniin. Mikäli jokin asia häiritsee sinua tai ryhmääsi toistuvasti, ota yhteyttä seurajohtoon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3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8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E438E-13E1-4381-984A-BD3B41F2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Häiriökäyttäytymiseen puuttuminen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C2BC65-DB70-4C21-8C50-13690B38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63" y="1965960"/>
            <a:ext cx="9784080" cy="4206240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sz="1800" dirty="0">
                <a:latin typeface="Amplitude Medium" panose="02000606040000020004" pitchFamily="50" charset="0"/>
                <a:cs typeface="Arial" panose="020B0604020202020204" pitchFamily="34" charset="0"/>
              </a:rPr>
              <a:t>Perusajatus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Ensimmäisestä kerrasta annetaan varoitus (Huomioi, että varoitettava tietää mistä häntä varoitetaan)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Toisesta kerrasta hetkeksi sivuun harjoituksesta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Pyrittävä keskustelemaan vielä erikseen harrastajan ja tarvittaessa huoltajan kanssa treenin lopussa </a:t>
            </a:r>
          </a:p>
          <a:p>
            <a:r>
              <a:rPr lang="fi-FI" altLang="fi-FI" sz="1800" dirty="0">
                <a:latin typeface="Amplitude Medium" panose="02000606040000020004" pitchFamily="50" charset="0"/>
                <a:cs typeface="Arial" panose="020B0604020202020204" pitchFamily="34" charset="0"/>
              </a:rPr>
              <a:t>Toimintatapa sivuun vietäessä (myös apuohjaaja voi tehdä)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Viedään lapsi (tai aikuinen) istumaan sivuun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Kysytään miksi on joutunut jäähylle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Selitetään, jos ei ymmärrä jäähyn syytä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Kysytään uudestaan miksi on joutunut jäähylle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Haetaan lapsi vähän ajan päästä jäähyltä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Jos häiriökäyttäytyminen jatkuu, otetaan yhteyttä vanhempiin</a:t>
            </a:r>
          </a:p>
          <a:p>
            <a:r>
              <a:rPr lang="fi-FI" altLang="fi-FI" sz="1800" dirty="0">
                <a:latin typeface="Amplitude Medium" panose="02000606040000020004" pitchFamily="50" charset="0"/>
                <a:cs typeface="Arial" panose="020B0604020202020204" pitchFamily="34" charset="0"/>
              </a:rPr>
              <a:t>Heti sivuun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</a:rPr>
              <a:t>Toisen töniminen, lyöminen tai minkäänlainen fyysinen häirintä</a:t>
            </a:r>
            <a:endParaRPr lang="fi-FI" altLang="fi-FI" sz="1600" dirty="0">
              <a:latin typeface="Amplitude Medium" panose="02000606040000020004" pitchFamily="50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  <a:sym typeface="Wingdings" panose="05000000000000000000" pitchFamily="2" charset="2"/>
              </a:rPr>
              <a:t>Kiusaaminen tai varastaminen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  <a:sym typeface="Wingdings" panose="05000000000000000000" pitchFamily="2" charset="2"/>
              </a:rPr>
              <a:t>Vaaratilanteet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Amplitude Medium" panose="02000606040000020004" pitchFamily="50" charset="0"/>
                <a:cs typeface="Arial" panose="020B0604020202020204" pitchFamily="34" charset="0"/>
                <a:sym typeface="Wingdings" panose="05000000000000000000" pitchFamily="2" charset="2"/>
              </a:rPr>
              <a:t>Tilanteet, jossa jotain on vaarassa mennä rikki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6967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15660</TotalTime>
  <Words>788</Words>
  <Application>Microsoft Office PowerPoint</Application>
  <PresentationFormat>Laajakuva</PresentationFormat>
  <Paragraphs>133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Amplitude Bold</vt:lpstr>
      <vt:lpstr>Amplitude Medium</vt:lpstr>
      <vt:lpstr>Amplitude Ultra</vt:lpstr>
      <vt:lpstr>Arial</vt:lpstr>
      <vt:lpstr>Calibri</vt:lpstr>
      <vt:lpstr>Wingdings</vt:lpstr>
      <vt:lpstr>Vuorovärinen</vt:lpstr>
      <vt:lpstr>PowerPoint-esitys</vt:lpstr>
      <vt:lpstr>PowerPoint-esitys</vt:lpstr>
      <vt:lpstr>Kuinka valmentaja voi omalla toiminnallaan edesauttaa ryhmän oppimista ja huomioida ryhmäläiset yksilöinä?</vt:lpstr>
      <vt:lpstr>Huomiotavat kokonaisuudet</vt:lpstr>
      <vt:lpstr>Valmentajan rooli ja käytös </vt:lpstr>
      <vt:lpstr>Ryhmä </vt:lpstr>
      <vt:lpstr>Toimintatavat </vt:lpstr>
      <vt:lpstr>Toimintaympäristö  </vt:lpstr>
      <vt:lpstr>Häiriökäyttäytymiseen puuttuminen </vt:lpstr>
      <vt:lpstr>Tehtävä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Pauli Raivio</cp:lastModifiedBy>
  <cp:revision>76</cp:revision>
  <dcterms:created xsi:type="dcterms:W3CDTF">2020-03-02T12:41:37Z</dcterms:created>
  <dcterms:modified xsi:type="dcterms:W3CDTF">2021-06-10T08:34:16Z</dcterms:modified>
</cp:coreProperties>
</file>