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308" r:id="rId3"/>
    <p:sldId id="304" r:id="rId4"/>
    <p:sldId id="315" r:id="rId5"/>
    <p:sldId id="325" r:id="rId6"/>
    <p:sldId id="326" r:id="rId7"/>
    <p:sldId id="327" r:id="rId8"/>
    <p:sldId id="328" r:id="rId9"/>
    <p:sldId id="32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6"/>
    <p:restoredTop sz="94760"/>
  </p:normalViewPr>
  <p:slideViewPr>
    <p:cSldViewPr snapToGrid="0">
      <p:cViewPr varScale="1">
        <p:scale>
          <a:sx n="123" d="100"/>
          <a:sy n="12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0819F-9939-8844-BB89-B838289337EE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6AFB6-691A-DA4B-9643-2F6341D4D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84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Tavoiteorienteetatioteoria -&gt; tavoitteet ohjaavat tekemistä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6AFB6-691A-DA4B-9643-2F6341D4DA2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870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4675" y="344245"/>
            <a:ext cx="11482649" cy="6185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b="1" i="0" spc="150" baseline="0">
                <a:solidFill>
                  <a:schemeClr val="bg2"/>
                </a:solidFill>
                <a:latin typeface="Amplitude Ultra" panose="02000606040000020004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266" y="6137776"/>
            <a:ext cx="3000894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E626EC0D-5602-4CE0-998C-DDF679F6E0C1}" type="datetimeFigureOut">
              <a:rPr lang="fi-FI" smtClean="0"/>
              <a:pPr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96471" y="6137776"/>
            <a:ext cx="5044440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8927" y="6137776"/>
            <a:ext cx="946264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D2056F1E-8BCA-4665-A608-0887645AF1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32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48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91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096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747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3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36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48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24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54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35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83" y="284176"/>
            <a:ext cx="11693563" cy="6289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208699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E626EC0D-5602-4CE0-998C-DDF679F6E0C1}" type="datetimeFigureOut">
              <a:rPr lang="fi-FI" smtClean="0"/>
              <a:pPr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208699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208699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D2056F1E-8BCA-4665-A608-0887645AF1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33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i="0" kern="1200" cap="all" baseline="0">
          <a:solidFill>
            <a:schemeClr val="bg2"/>
          </a:solidFill>
          <a:latin typeface="Amplitude Ultra" panose="02000606040000020004" pitchFamily="2" charset="77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3593A600-8F5C-4F8F-B036-88EB3DC77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53" y="964692"/>
            <a:ext cx="8638674" cy="49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CB8260B7-7D32-8C4B-94AF-628486A855F2}"/>
              </a:ext>
            </a:extLst>
          </p:cNvPr>
          <p:cNvSpPr txBox="1">
            <a:spLocks/>
          </p:cNvSpPr>
          <p:nvPr/>
        </p:nvSpPr>
        <p:spPr>
          <a:xfrm>
            <a:off x="235527" y="2730734"/>
            <a:ext cx="11711247" cy="136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cap="all" spc="150" baseline="0">
                <a:solidFill>
                  <a:schemeClr val="bg2"/>
                </a:solidFill>
                <a:latin typeface="Amplitude Ultra" panose="02000606040000020004" pitchFamily="2" charset="77"/>
                <a:ea typeface="+mj-ea"/>
                <a:cs typeface="+mj-cs"/>
              </a:defRPr>
            </a:lvl1pPr>
          </a:lstStyle>
          <a:p>
            <a:r>
              <a:rPr lang="fi-FI" sz="9600" cap="none" dirty="0"/>
              <a:t>Taekwondotaidon opettaminen progressioiden kautta</a:t>
            </a:r>
            <a:endParaRPr lang="fi-FI" sz="5400" cap="none" baseline="30000" dirty="0">
              <a:latin typeface="Amplitude Ultra" panose="0200060305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4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D9DEA9-3877-4F1F-97EC-F373E654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65" y="443345"/>
            <a:ext cx="11738609" cy="5943600"/>
          </a:xfrm>
        </p:spPr>
        <p:txBody>
          <a:bodyPr>
            <a:noAutofit/>
          </a:bodyPr>
          <a:lstStyle/>
          <a:p>
            <a:pPr algn="ctr"/>
            <a:r>
              <a:rPr lang="fi-FI" sz="5400" dirty="0">
                <a:latin typeface="Amplitude Ultra" panose="02000603050000020004" pitchFamily="50" charset="0"/>
              </a:rPr>
              <a:t>Taekwondo on vahvasti taidon oppimiseen perustuva laji. Jakamalla taito osasuoritteisiin ja haastetasoihin on oppiminen tehokkaampaa ja mielekkäämpää</a:t>
            </a:r>
          </a:p>
        </p:txBody>
      </p:sp>
    </p:spTree>
    <p:extLst>
      <p:ext uri="{BB962C8B-B14F-4D97-AF65-F5344CB8AC3E}">
        <p14:creationId xmlns:p14="http://schemas.microsoft.com/office/powerpoint/2010/main" val="21961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9B15FD90-4AEB-0A4C-A9AE-FBE201BA381E}"/>
              </a:ext>
            </a:extLst>
          </p:cNvPr>
          <p:cNvSpPr txBox="1">
            <a:spLocks/>
          </p:cNvSpPr>
          <p:nvPr/>
        </p:nvSpPr>
        <p:spPr>
          <a:xfrm>
            <a:off x="1202919" y="2091654"/>
            <a:ext cx="9784080" cy="297341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fi-FI" sz="2800" dirty="0">
              <a:latin typeface="Amplitude Medium" panose="02000606040000020004" pitchFamily="50" charset="0"/>
            </a:endParaRPr>
          </a:p>
          <a:p>
            <a:pPr marL="0" indent="0">
              <a:buFont typeface="Wingdings" pitchFamily="2" charset="2"/>
              <a:buNone/>
            </a:pPr>
            <a:endParaRPr lang="fi-FI" sz="2800" dirty="0">
              <a:latin typeface="Amplitude Medium" panose="02000606040000020004" pitchFamily="50" charset="0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3C09974-4760-7C43-87C4-9C35F35C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taitojen oppimista tukevien harjoitteiden ja ympäristöjen luomisen periaatteita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DDBE8B3-6F86-3442-9DCD-82776E7C2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976" y="1975104"/>
            <a:ext cx="7791309" cy="4206240"/>
          </a:xfrm>
        </p:spPr>
        <p:txBody>
          <a:bodyPr numCol="1">
            <a:normAutofit fontScale="92500" lnSpcReduction="10000"/>
          </a:bodyPr>
          <a:lstStyle/>
          <a:p>
            <a:pPr lvl="1">
              <a:buClr>
                <a:schemeClr val="bg2"/>
              </a:buClr>
            </a:pPr>
            <a:r>
              <a:rPr lang="fi-FI" dirty="0"/>
              <a:t>Harjoitteiden nopea vaihtelu ja ympäristön muokkaaminen tuottavat usein parempia tuloksia, kun pelkkä taidon toistaminen </a:t>
            </a:r>
          </a:p>
          <a:p>
            <a:pPr lvl="1">
              <a:buClr>
                <a:schemeClr val="bg2"/>
              </a:buClr>
            </a:pPr>
            <a:r>
              <a:rPr lang="fi-FI" dirty="0"/>
              <a:t>Toistot ja muuttumaton ympäristö toimivat kuitenkin hyvin taidon opettelun alkuvaiheessa ja, jos halutaan saada nopeita tuloksia määrätyn suorituksen oppimisessa</a:t>
            </a:r>
          </a:p>
          <a:p>
            <a:pPr lvl="1">
              <a:buClr>
                <a:schemeClr val="bg2"/>
              </a:buClr>
            </a:pPr>
            <a:r>
              <a:rPr lang="fi-FI" dirty="0"/>
              <a:t>Taitojen oppiminen ja vaadittavien toistojen määrä on erittäin yksilöllistä </a:t>
            </a:r>
          </a:p>
          <a:p>
            <a:pPr lvl="1">
              <a:buClr>
                <a:schemeClr val="bg2"/>
              </a:buClr>
            </a:pPr>
            <a:r>
              <a:rPr lang="fi-FI" dirty="0"/>
              <a:t>Yksinkertaisissa taidoissa kokonaisuuden harjoittelu kannattaa aloittaa nopeasti – monimutkaisissa taas toimii usein paremmin purkaminen osaharjoitteiksi </a:t>
            </a:r>
          </a:p>
          <a:p>
            <a:pPr lvl="1">
              <a:buClr>
                <a:schemeClr val="bg2"/>
              </a:buClr>
            </a:pPr>
            <a:r>
              <a:rPr lang="fi-FI" dirty="0"/>
              <a:t>Useissa taidoissa kannattaa aloittaa kokosuorituksesta ja tämän jälkeen purkaa se osaharjoitteisiin</a:t>
            </a:r>
          </a:p>
          <a:p>
            <a:pPr lvl="2">
              <a:buClr>
                <a:schemeClr val="bg2"/>
              </a:buClr>
            </a:pPr>
            <a:r>
              <a:rPr lang="fi-FI" dirty="0"/>
              <a:t>Raajojen liikkeiden kokeilu erikseen </a:t>
            </a:r>
          </a:p>
          <a:p>
            <a:pPr lvl="2">
              <a:buClr>
                <a:schemeClr val="bg2"/>
              </a:buClr>
            </a:pPr>
            <a:r>
              <a:rPr lang="fi-FI" dirty="0"/>
              <a:t>Osista kokonaisuuksiin etenevä harjoittelu </a:t>
            </a:r>
          </a:p>
          <a:p>
            <a:pPr lvl="2">
              <a:buClr>
                <a:schemeClr val="bg2"/>
              </a:buClr>
            </a:pPr>
            <a:r>
              <a:rPr lang="fi-FI" dirty="0"/>
              <a:t>Yksinkertaistaminen </a:t>
            </a:r>
          </a:p>
        </p:txBody>
      </p:sp>
      <p:pic>
        <p:nvPicPr>
          <p:cNvPr id="3" name="Kuva 2" descr="Kuva, joka sisältää kohteen henkilö, sisä, urheilu&#10;&#10;Kuvaus luotu automaattisesti">
            <a:extLst>
              <a:ext uri="{FF2B5EF4-FFF2-40B4-BE49-F238E27FC236}">
                <a16:creationId xmlns:a16="http://schemas.microsoft.com/office/drawing/2014/main" id="{D4F6FD26-FDEE-4628-B041-F959CBE1E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41" y="4150664"/>
            <a:ext cx="3346704" cy="223113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4947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3F4FC2-991D-4A1B-A5E4-F54E2946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opettaa taekwondotaitoja progressioiden kautta?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97F34B-A354-4D60-850D-73C36F8B5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bg2"/>
              </a:buClr>
            </a:pPr>
            <a:r>
              <a:rPr lang="fi-FI" dirty="0"/>
              <a:t>Mahdollisuus eriyttää harjoittelua yksilöllisten tarpeiden mukaan</a:t>
            </a:r>
          </a:p>
          <a:p>
            <a:pPr lvl="2">
              <a:buClr>
                <a:schemeClr val="bg2"/>
              </a:buClr>
            </a:pPr>
            <a:r>
              <a:rPr lang="fi-FI" dirty="0"/>
              <a:t>Esim. lisähaasteet edistyneemmille tai helpotukset aloittelijoille </a:t>
            </a:r>
          </a:p>
          <a:p>
            <a:pPr lvl="1">
              <a:buClr>
                <a:schemeClr val="bg2"/>
              </a:buClr>
            </a:pPr>
            <a:r>
              <a:rPr lang="fi-FI" dirty="0"/>
              <a:t>Yliohjeistuksen välttäminen -&gt; harrastaja voi keskittyä oleelliseen asiaan taidon opettelun kannalta</a:t>
            </a:r>
          </a:p>
          <a:p>
            <a:pPr lvl="1">
              <a:buClr>
                <a:schemeClr val="bg2"/>
              </a:buClr>
            </a:pPr>
            <a:r>
              <a:rPr lang="fi-FI" dirty="0"/>
              <a:t>Mahdollisuus harjoitella taidon osia erikseen tai kokonaisuutena pelkän kokonaisuuden sijaan -&gt; tehokkaampi oppiminen ja siirtovaikutus muuhun oppimiseen </a:t>
            </a:r>
          </a:p>
          <a:p>
            <a:pPr lvl="1">
              <a:buClr>
                <a:schemeClr val="bg2"/>
              </a:buClr>
            </a:pPr>
            <a:r>
              <a:rPr lang="fi-FI" dirty="0"/>
              <a:t>Vaihtelu ja suoritustavan muokkaaminen tehostavat taidon oppimista toistoihin painottuvan harjoittelun sijaan </a:t>
            </a:r>
          </a:p>
          <a:p>
            <a:pPr lvl="1">
              <a:buClr>
                <a:schemeClr val="bg2"/>
              </a:buClr>
            </a:pPr>
            <a:r>
              <a:rPr lang="fi-FI" dirty="0"/>
              <a:t>Selkeä etenemismalli ja kasvava haastetaso motivoivat harrastajaa </a:t>
            </a:r>
          </a:p>
          <a:p>
            <a:pPr lvl="2">
              <a:buClr>
                <a:schemeClr val="bg2"/>
              </a:buClr>
            </a:pPr>
            <a:r>
              <a:rPr lang="fi-FI" dirty="0"/>
              <a:t>Lähikehityksen vyöhyke – taito aina juuri tarpeeksi haastava</a:t>
            </a:r>
          </a:p>
          <a:p>
            <a:pPr lvl="1">
              <a:buClr>
                <a:schemeClr val="bg2"/>
              </a:buClr>
            </a:pPr>
            <a:r>
              <a:rPr lang="fi-FI" dirty="0"/>
              <a:t>Progressiossa ei tarvitse liikkua lineaarisesti. Jo harjoittelun alkuvaiheessa voidaan kokeilla erilaisia suoritustapoja </a:t>
            </a:r>
          </a:p>
          <a:p>
            <a:pPr lvl="1">
              <a:buClr>
                <a:schemeClr val="bg2"/>
              </a:buClr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429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18E518-7B1B-49ED-A9D9-75600F4A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tekniikkaprogressioita voi luoda? </a:t>
            </a:r>
          </a:p>
        </p:txBody>
      </p:sp>
      <p:sp>
        <p:nvSpPr>
          <p:cNvPr id="4" name="Pyöristetty suorakulmio 27">
            <a:extLst>
              <a:ext uri="{FF2B5EF4-FFF2-40B4-BE49-F238E27FC236}">
                <a16:creationId xmlns:a16="http://schemas.microsoft.com/office/drawing/2014/main" id="{425F059B-782C-48AF-BEC3-34B6D7772698}"/>
              </a:ext>
            </a:extLst>
          </p:cNvPr>
          <p:cNvSpPr/>
          <p:nvPr/>
        </p:nvSpPr>
        <p:spPr>
          <a:xfrm>
            <a:off x="3369812" y="2273326"/>
            <a:ext cx="8151628" cy="90873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Esim. keskivartalotorjunnassa tukikäden ja suorittavan käden </a:t>
            </a:r>
          </a:p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liikkeiden harjoittelu erikseen</a:t>
            </a:r>
          </a:p>
        </p:txBody>
      </p:sp>
      <p:sp>
        <p:nvSpPr>
          <p:cNvPr id="5" name="Pyöristetty suorakulmio 28">
            <a:extLst>
              <a:ext uri="{FF2B5EF4-FFF2-40B4-BE49-F238E27FC236}">
                <a16:creationId xmlns:a16="http://schemas.microsoft.com/office/drawing/2014/main" id="{06ADFB40-C12C-478D-8CF5-6C90DAC41649}"/>
              </a:ext>
            </a:extLst>
          </p:cNvPr>
          <p:cNvSpPr/>
          <p:nvPr/>
        </p:nvSpPr>
        <p:spPr>
          <a:xfrm>
            <a:off x="893324" y="1792936"/>
            <a:ext cx="3233926" cy="123187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Raajojen ja liikkeiden kokeilu erikseen</a:t>
            </a:r>
          </a:p>
        </p:txBody>
      </p:sp>
      <p:sp>
        <p:nvSpPr>
          <p:cNvPr id="6" name="Pyöristetty suorakulmio 27">
            <a:extLst>
              <a:ext uri="{FF2B5EF4-FFF2-40B4-BE49-F238E27FC236}">
                <a16:creationId xmlns:a16="http://schemas.microsoft.com/office/drawing/2014/main" id="{7178D842-4BC2-40BA-BA94-56F90FB25B79}"/>
              </a:ext>
            </a:extLst>
          </p:cNvPr>
          <p:cNvSpPr/>
          <p:nvPr/>
        </p:nvSpPr>
        <p:spPr>
          <a:xfrm>
            <a:off x="3369812" y="3909390"/>
            <a:ext cx="8151628" cy="90873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Esim. takajalan kiertopotkussa tukijalan käännön harjoittelu erikseen, </a:t>
            </a:r>
          </a:p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jonka jälkeen siihen yhdistetään jalan ojennus potkuun</a:t>
            </a:r>
          </a:p>
        </p:txBody>
      </p:sp>
      <p:sp>
        <p:nvSpPr>
          <p:cNvPr id="7" name="Pyöristetty suorakulmio 28">
            <a:extLst>
              <a:ext uri="{FF2B5EF4-FFF2-40B4-BE49-F238E27FC236}">
                <a16:creationId xmlns:a16="http://schemas.microsoft.com/office/drawing/2014/main" id="{421E3CB5-1F46-4785-B9EF-4E2E13CF8EA9}"/>
              </a:ext>
            </a:extLst>
          </p:cNvPr>
          <p:cNvSpPr/>
          <p:nvPr/>
        </p:nvSpPr>
        <p:spPr>
          <a:xfrm>
            <a:off x="893324" y="3429000"/>
            <a:ext cx="3233926" cy="123187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Osista kokonaisuuteen etenevä harjoittelu</a:t>
            </a:r>
          </a:p>
        </p:txBody>
      </p:sp>
      <p:sp>
        <p:nvSpPr>
          <p:cNvPr id="8" name="Pyöristetty suorakulmio 27">
            <a:extLst>
              <a:ext uri="{FF2B5EF4-FFF2-40B4-BE49-F238E27FC236}">
                <a16:creationId xmlns:a16="http://schemas.microsoft.com/office/drawing/2014/main" id="{B91FDD35-0432-4152-A561-B357EDC0E64C}"/>
              </a:ext>
            </a:extLst>
          </p:cNvPr>
          <p:cNvSpPr/>
          <p:nvPr/>
        </p:nvSpPr>
        <p:spPr>
          <a:xfrm>
            <a:off x="3369812" y="5545454"/>
            <a:ext cx="8151628" cy="90873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Esim. ympärikertopotku askeleella hypyn sijaan. </a:t>
            </a:r>
          </a:p>
        </p:txBody>
      </p:sp>
      <p:sp>
        <p:nvSpPr>
          <p:cNvPr id="9" name="Pyöristetty suorakulmio 28">
            <a:extLst>
              <a:ext uri="{FF2B5EF4-FFF2-40B4-BE49-F238E27FC236}">
                <a16:creationId xmlns:a16="http://schemas.microsoft.com/office/drawing/2014/main" id="{43F99751-A933-43D7-87F7-9FCF72BAD0A7}"/>
              </a:ext>
            </a:extLst>
          </p:cNvPr>
          <p:cNvSpPr/>
          <p:nvPr/>
        </p:nvSpPr>
        <p:spPr>
          <a:xfrm>
            <a:off x="893324" y="5065064"/>
            <a:ext cx="3233926" cy="123187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Yksinkertaistaminen tai lisähaasteet</a:t>
            </a:r>
          </a:p>
        </p:txBody>
      </p:sp>
    </p:spTree>
    <p:extLst>
      <p:ext uri="{BB962C8B-B14F-4D97-AF65-F5344CB8AC3E}">
        <p14:creationId xmlns:p14="http://schemas.microsoft.com/office/powerpoint/2010/main" val="280445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6C8756-3FC8-4D45-8C62-A3EC6968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progressiosta – sivupotku 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F27EC0F8-6452-4634-B53A-DDDD531C2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392499"/>
              </p:ext>
            </p:extLst>
          </p:nvPr>
        </p:nvGraphicFramePr>
        <p:xfrm>
          <a:off x="1202919" y="1310568"/>
          <a:ext cx="10135641" cy="5158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713">
                  <a:extLst>
                    <a:ext uri="{9D8B030D-6E8A-4147-A177-3AD203B41FA5}">
                      <a16:colId xmlns:a16="http://schemas.microsoft.com/office/drawing/2014/main" val="1371209523"/>
                    </a:ext>
                  </a:extLst>
                </a:gridCol>
                <a:gridCol w="3529584">
                  <a:extLst>
                    <a:ext uri="{9D8B030D-6E8A-4147-A177-3AD203B41FA5}">
                      <a16:colId xmlns:a16="http://schemas.microsoft.com/office/drawing/2014/main" val="1865808554"/>
                    </a:ext>
                  </a:extLst>
                </a:gridCol>
                <a:gridCol w="3895344">
                  <a:extLst>
                    <a:ext uri="{9D8B030D-6E8A-4147-A177-3AD203B41FA5}">
                      <a16:colId xmlns:a16="http://schemas.microsoft.com/office/drawing/2014/main" val="2595878005"/>
                    </a:ext>
                  </a:extLst>
                </a:gridCol>
              </a:tblGrid>
              <a:tr h="569692"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Bold" panose="02000806050000020004" pitchFamily="50" charset="0"/>
                        </a:rPr>
                        <a:t>Progressiovaihe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Bold" panose="02000806050000020004" pitchFamily="50" charset="0"/>
                        </a:rPr>
                        <a:t>Huomio ja tavoite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Bold" panose="02000806050000020004" pitchFamily="50" charset="0"/>
                        </a:rPr>
                        <a:t>Lisäharjoitteet ja muut huomiot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411629"/>
                  </a:ext>
                </a:extLst>
              </a:tr>
              <a:tr h="868537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Etujalan sivupotku </a:t>
                      </a:r>
                      <a:r>
                        <a:rPr lang="fi-FI" sz="1200" dirty="0" err="1">
                          <a:latin typeface="Amplitude Medium" panose="02000606040000020004" pitchFamily="50" charset="0"/>
                        </a:rPr>
                        <a:t>mitsiin</a:t>
                      </a: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 paikaltaan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Vartalo valmiiksi oikeassa asennossa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Huomio pääosin voiman suuntauksessa ja osumassa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Tutustutaan kokosuoritteeseen helpotetusti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Lisähaasteena useampi potku kerralla ilman palautusta välissä maahan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Lisähaasteena sama stopparina parin liikkeestä eteenpäin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138937"/>
                  </a:ext>
                </a:extLst>
              </a:tr>
              <a:tr h="569692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Etujalan sivupotku </a:t>
                      </a:r>
                      <a:r>
                        <a:rPr lang="fi-FI" sz="1200" dirty="0" err="1">
                          <a:latin typeface="Amplitude Medium" panose="02000606040000020004" pitchFamily="50" charset="0"/>
                        </a:rPr>
                        <a:t>mitsiin</a:t>
                      </a: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 liikkeellä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Liikesuunnan yhdistäminen potkuun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Ristiaskel ja polvennosto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Ristiaskel ja sivupotku </a:t>
                      </a:r>
                      <a:r>
                        <a:rPr lang="fi-FI" sz="1200" dirty="0" err="1">
                          <a:latin typeface="Amplitude Medium" panose="02000606040000020004" pitchFamily="50" charset="0"/>
                        </a:rPr>
                        <a:t>mitsiin</a:t>
                      </a: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Hyppäävä sivuaskel ja sivupotku </a:t>
                      </a:r>
                      <a:r>
                        <a:rPr lang="fi-FI" sz="1200" dirty="0" err="1">
                          <a:latin typeface="Amplitude Medium" panose="02000606040000020004" pitchFamily="50" charset="0"/>
                        </a:rPr>
                        <a:t>mitsiin</a:t>
                      </a: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41672"/>
                  </a:ext>
                </a:extLst>
              </a:tr>
              <a:tr h="569692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Perustekninen etujalan sivupotku ilmaan (seinä ja ilman seinää)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Huomiona polven lähtöpaikka ja jalan ojennuksen linja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Potkulinjan hahmottaminen tallausharjoitteen kautta.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380482"/>
                  </a:ext>
                </a:extLst>
              </a:tr>
              <a:tr h="675529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Käännön harjoittelu seinän kanssa -Harrastaja tuo takajalan jalkapohjan sivupotkumaisessa asennossa seinään, mutta koukussa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Tavoitteena löytää oikea asento käännön jälkeen ilman tarvetta intensiiviselle sanalliselle selitykselle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Alkuasennon hahmottaminen </a:t>
                      </a:r>
                      <a:r>
                        <a:rPr lang="fi-FI" sz="1200" dirty="0" err="1">
                          <a:latin typeface="Amplitude Medium" panose="02000606040000020004" pitchFamily="50" charset="0"/>
                        </a:rPr>
                        <a:t>mitsin</a:t>
                      </a: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 avulla. Pitäjä pitää </a:t>
                      </a:r>
                      <a:r>
                        <a:rPr lang="fi-FI" sz="1200" dirty="0" err="1">
                          <a:latin typeface="Amplitude Medium" panose="02000606040000020004" pitchFamily="50" charset="0"/>
                        </a:rPr>
                        <a:t>mitsiä</a:t>
                      </a: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 alas päin kohdistettuna. Tehtävä on osua säärellä </a:t>
                      </a:r>
                      <a:r>
                        <a:rPr lang="fi-FI" sz="1200" dirty="0" err="1">
                          <a:latin typeface="Amplitude Medium" panose="02000606040000020004" pitchFamily="50" charset="0"/>
                        </a:rPr>
                        <a:t>mitsiin</a:t>
                      </a: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 niin, että asennosta muodostuu potkun lähtöasento.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47272"/>
                  </a:ext>
                </a:extLst>
              </a:tr>
              <a:tr h="569692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Takajalan kokosuoritus </a:t>
                      </a:r>
                      <a:r>
                        <a:rPr lang="fi-FI" sz="1200" dirty="0" err="1">
                          <a:latin typeface="Amplitude Medium" panose="02000606040000020004" pitchFamily="50" charset="0"/>
                        </a:rPr>
                        <a:t>mitsiin</a:t>
                      </a: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 tai </a:t>
                      </a:r>
                      <a:r>
                        <a:rPr lang="fi-FI" sz="1200" dirty="0" err="1">
                          <a:latin typeface="Amplitude Medium" panose="02000606040000020004" pitchFamily="50" charset="0"/>
                        </a:rPr>
                        <a:t>pistariin</a:t>
                      </a:r>
                      <a:endParaRPr lang="fi-FI" sz="1200" dirty="0">
                        <a:latin typeface="Amplitude Medium" panose="0200060604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Huomio sulavuudessa ja potkulinjan pysymisessä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Takajalan sivupotku ilmaan (voi hakea korkeutta)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Takajalan sivupotku ilmaan kahden </a:t>
                      </a:r>
                      <a:r>
                        <a:rPr lang="fi-FI" sz="1200" dirty="0" err="1">
                          <a:latin typeface="Amplitude Medium" panose="02000606040000020004" pitchFamily="50" charset="0"/>
                        </a:rPr>
                        <a:t>pistarin</a:t>
                      </a: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 välistä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96071"/>
                  </a:ext>
                </a:extLst>
              </a:tr>
              <a:tr h="569692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Erilaiset sovellukset ja variaatiot (ottelusovellukset, hyppypotkut jne.)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Toistomäärän ja haastetason kasvattaminen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Merkityksen luominen ja käyttösovellusten </a:t>
                      </a:r>
                      <a:r>
                        <a:rPr lang="fi-FI" sz="1200" dirty="0" err="1">
                          <a:latin typeface="Amplitude Medium" panose="02000606040000020004" pitchFamily="50" charset="0"/>
                        </a:rPr>
                        <a:t>hamottaminen</a:t>
                      </a: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latin typeface="Amplitude Medium" panose="02000606040000020004" pitchFamily="50" charset="0"/>
                        </a:rPr>
                        <a:t>Eriyttämisen mahdollistaminen useiden eri variaatioiden ja haastetasojen avulla </a:t>
                      </a:r>
                    </a:p>
                    <a:p>
                      <a:endParaRPr lang="fi-FI" sz="1200" dirty="0">
                        <a:latin typeface="Amplitude Medium" panose="0200060604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>
                        <a:latin typeface="Amplitude Medium" panose="0200060604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669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89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9614C-C791-42B8-B849-C202AFC56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lisätietoa progressioista ja osaharjoitteista?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826964-1968-4D0A-9080-E6D4FD420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Pauli ja Simo Siltanen (</a:t>
            </a:r>
            <a:r>
              <a:rPr lang="fi-FI" dirty="0" err="1"/>
              <a:t>Wondo</a:t>
            </a:r>
            <a:r>
              <a:rPr lang="fi-FI" dirty="0"/>
              <a:t>) tehneet yhteisprojektina kattavan videopankin aiheeseen liittyen. Videot tulossa pian molempien seurojen ohjaajien tueksi! </a:t>
            </a:r>
          </a:p>
        </p:txBody>
      </p:sp>
    </p:spTree>
    <p:extLst>
      <p:ext uri="{BB962C8B-B14F-4D97-AF65-F5344CB8AC3E}">
        <p14:creationId xmlns:p14="http://schemas.microsoft.com/office/powerpoint/2010/main" val="80317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06E763-0AEB-4C60-BBE6-33770F18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49E828-3370-423F-93DA-750F60404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Keksi seuraavista taidosta muutama osaharjoite, jolla purat sen pienempiin osiin tai yksinkertaistat suoritusta. Näytä vastaukset mentorillesi ja keskustelkaa niistä yhdessä: 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fi-FI" dirty="0"/>
              <a:t>Takapotku 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fi-FI" dirty="0"/>
              <a:t>Keskivartalotorjunta (</a:t>
            </a:r>
            <a:r>
              <a:rPr lang="fi-FI" dirty="0" err="1"/>
              <a:t>momtom</a:t>
            </a:r>
            <a:r>
              <a:rPr lang="fi-FI" dirty="0"/>
              <a:t> makki) 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fi-FI" dirty="0"/>
              <a:t>Takajalan kiertopotku 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fi-FI" dirty="0"/>
              <a:t>Saksipotku (</a:t>
            </a:r>
            <a:r>
              <a:rPr lang="fi-FI" dirty="0" err="1"/>
              <a:t>ap</a:t>
            </a:r>
            <a:r>
              <a:rPr lang="fi-FI" dirty="0"/>
              <a:t> </a:t>
            </a:r>
            <a:r>
              <a:rPr lang="fi-FI" dirty="0" err="1"/>
              <a:t>chagi</a:t>
            </a:r>
            <a:r>
              <a:rPr lang="fi-FI" dirty="0"/>
              <a:t> hypyllä) 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fi-FI" dirty="0"/>
              <a:t>Irtaantuminen ranneotteesta </a:t>
            </a:r>
          </a:p>
        </p:txBody>
      </p:sp>
    </p:spTree>
    <p:extLst>
      <p:ext uri="{BB962C8B-B14F-4D97-AF65-F5344CB8AC3E}">
        <p14:creationId xmlns:p14="http://schemas.microsoft.com/office/powerpoint/2010/main" val="1473044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15689</TotalTime>
  <Words>505</Words>
  <Application>Microsoft Office PowerPoint</Application>
  <PresentationFormat>Laajakuva</PresentationFormat>
  <Paragraphs>69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Amplitude Bold</vt:lpstr>
      <vt:lpstr>Amplitude Medium</vt:lpstr>
      <vt:lpstr>Amplitude Ultra</vt:lpstr>
      <vt:lpstr>Arial</vt:lpstr>
      <vt:lpstr>Calibri</vt:lpstr>
      <vt:lpstr>Wingdings</vt:lpstr>
      <vt:lpstr>Vuorovärinen</vt:lpstr>
      <vt:lpstr>PowerPoint-esitys</vt:lpstr>
      <vt:lpstr>PowerPoint-esitys</vt:lpstr>
      <vt:lpstr>Taekwondo on vahvasti taidon oppimiseen perustuva laji. Jakamalla taito osasuoritteisiin ja haastetasoihin on oppiminen tehokkaampaa ja mielekkäämpää</vt:lpstr>
      <vt:lpstr>taitojen oppimista tukevien harjoitteiden ja ympäristöjen luomisen periaatteita</vt:lpstr>
      <vt:lpstr>Miksi opettaa taekwondotaitoja progressioiden kautta?</vt:lpstr>
      <vt:lpstr>Miten tekniikkaprogressioita voi luoda? </vt:lpstr>
      <vt:lpstr>Esimerkki progressiosta – sivupotku </vt:lpstr>
      <vt:lpstr>Mistä lisätietoa progressioista ja osaharjoitteista? 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sampo pajulampi</dc:creator>
  <cp:lastModifiedBy>Pauli Raivio</cp:lastModifiedBy>
  <cp:revision>71</cp:revision>
  <dcterms:created xsi:type="dcterms:W3CDTF">2020-03-02T12:41:37Z</dcterms:created>
  <dcterms:modified xsi:type="dcterms:W3CDTF">2021-06-10T08:34:10Z</dcterms:modified>
</cp:coreProperties>
</file>