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5" r:id="rId2"/>
    <p:sldId id="308" r:id="rId3"/>
    <p:sldId id="304" r:id="rId4"/>
    <p:sldId id="315" r:id="rId5"/>
    <p:sldId id="325" r:id="rId6"/>
    <p:sldId id="326" r:id="rId7"/>
    <p:sldId id="327" r:id="rId8"/>
    <p:sldId id="32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6"/>
    <p:restoredTop sz="94760"/>
  </p:normalViewPr>
  <p:slideViewPr>
    <p:cSldViewPr snapToGrid="0">
      <p:cViewPr varScale="1">
        <p:scale>
          <a:sx n="123" d="100"/>
          <a:sy n="123" d="100"/>
        </p:scale>
        <p:origin x="16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60819F-9939-8844-BB89-B838289337EE}" type="datetimeFigureOut">
              <a:rPr lang="fi-FI" smtClean="0"/>
              <a:t>10.6.2021</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6AFB6-691A-DA4B-9643-2F6341D4DA22}" type="slidenum">
              <a:rPr lang="fi-FI" smtClean="0"/>
              <a:t>‹#›</a:t>
            </a:fld>
            <a:endParaRPr lang="fi-FI"/>
          </a:p>
        </p:txBody>
      </p:sp>
    </p:spTree>
    <p:extLst>
      <p:ext uri="{BB962C8B-B14F-4D97-AF65-F5344CB8AC3E}">
        <p14:creationId xmlns:p14="http://schemas.microsoft.com/office/powerpoint/2010/main" val="3454840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dirty="0"/>
              <a:t>Tavoiteorienteetatioteoria -&gt; tavoitteet ohjaavat tekemistä</a:t>
            </a:r>
          </a:p>
        </p:txBody>
      </p:sp>
      <p:sp>
        <p:nvSpPr>
          <p:cNvPr id="4" name="Slide Number Placeholder 3"/>
          <p:cNvSpPr>
            <a:spLocks noGrp="1"/>
          </p:cNvSpPr>
          <p:nvPr>
            <p:ph type="sldNum" sz="quarter" idx="5"/>
          </p:nvPr>
        </p:nvSpPr>
        <p:spPr/>
        <p:txBody>
          <a:bodyPr/>
          <a:lstStyle/>
          <a:p>
            <a:fld id="{43B6AFB6-691A-DA4B-9643-2F6341D4DA22}" type="slidenum">
              <a:rPr lang="fi-FI" smtClean="0"/>
              <a:t>3</a:t>
            </a:fld>
            <a:endParaRPr lang="fi-FI"/>
          </a:p>
        </p:txBody>
      </p:sp>
    </p:spTree>
    <p:extLst>
      <p:ext uri="{BB962C8B-B14F-4D97-AF65-F5344CB8AC3E}">
        <p14:creationId xmlns:p14="http://schemas.microsoft.com/office/powerpoint/2010/main" val="3668704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6"/>
          <p:cNvSpPr/>
          <p:nvPr/>
        </p:nvSpPr>
        <p:spPr>
          <a:xfrm>
            <a:off x="354675" y="344245"/>
            <a:ext cx="11482649" cy="61856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b="1" i="0" spc="150" baseline="0">
                <a:solidFill>
                  <a:schemeClr val="bg2"/>
                </a:solidFill>
                <a:latin typeface="Amplitude Ultra" panose="02000606040000020004" pitchFamily="2" charset="77"/>
              </a:defRPr>
            </a:lvl1pPr>
          </a:lstStyle>
          <a:p>
            <a:r>
              <a:rPr lang="fi-FI"/>
              <a:t>Muokkaa ots. perustyyl. napsautt.</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b="1" i="0">
                <a:solidFill>
                  <a:schemeClr val="bg2"/>
                </a:solidFill>
                <a:latin typeface="Amplitude Bold" panose="02000606040000020004" pitchFamily="2" charset="77"/>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dirty="0"/>
          </a:p>
        </p:txBody>
      </p:sp>
      <p:sp>
        <p:nvSpPr>
          <p:cNvPr id="4" name="Date Placeholder 3"/>
          <p:cNvSpPr>
            <a:spLocks noGrp="1"/>
          </p:cNvSpPr>
          <p:nvPr>
            <p:ph type="dt" sz="half" idx="10"/>
          </p:nvPr>
        </p:nvSpPr>
        <p:spPr>
          <a:xfrm>
            <a:off x="1202266" y="6137776"/>
            <a:ext cx="3000894" cy="365125"/>
          </a:xfrm>
        </p:spPr>
        <p:txBody>
          <a:bodyPr/>
          <a:lstStyle>
            <a:lvl1pPr>
              <a:defRPr b="1" i="0">
                <a:solidFill>
                  <a:schemeClr val="bg2"/>
                </a:solidFill>
                <a:latin typeface="Amplitude Bold" panose="02000606040000020004" pitchFamily="2" charset="77"/>
              </a:defRPr>
            </a:lvl1pPr>
          </a:lstStyle>
          <a:p>
            <a:fld id="{E626EC0D-5602-4CE0-998C-DDF679F6E0C1}" type="datetimeFigureOut">
              <a:rPr lang="fi-FI" smtClean="0"/>
              <a:pPr/>
              <a:t>10.6.2021</a:t>
            </a:fld>
            <a:endParaRPr lang="fi-FI"/>
          </a:p>
        </p:txBody>
      </p:sp>
      <p:sp>
        <p:nvSpPr>
          <p:cNvPr id="5" name="Footer Placeholder 4"/>
          <p:cNvSpPr>
            <a:spLocks noGrp="1"/>
          </p:cNvSpPr>
          <p:nvPr>
            <p:ph type="ftr" sz="quarter" idx="11"/>
          </p:nvPr>
        </p:nvSpPr>
        <p:spPr>
          <a:xfrm>
            <a:off x="5596471" y="6137776"/>
            <a:ext cx="5044440" cy="365125"/>
          </a:xfrm>
        </p:spPr>
        <p:txBody>
          <a:bodyPr/>
          <a:lstStyle>
            <a:lvl1pPr>
              <a:defRPr b="1" i="0">
                <a:solidFill>
                  <a:schemeClr val="bg2"/>
                </a:solidFill>
                <a:latin typeface="Amplitude Bold" panose="02000606040000020004" pitchFamily="2" charset="77"/>
              </a:defRPr>
            </a:lvl1pPr>
          </a:lstStyle>
          <a:p>
            <a:endParaRPr lang="fi-FI"/>
          </a:p>
        </p:txBody>
      </p:sp>
      <p:sp>
        <p:nvSpPr>
          <p:cNvPr id="6" name="Slide Number Placeholder 5"/>
          <p:cNvSpPr>
            <a:spLocks noGrp="1"/>
          </p:cNvSpPr>
          <p:nvPr>
            <p:ph type="sldNum" sz="quarter" idx="12"/>
          </p:nvPr>
        </p:nvSpPr>
        <p:spPr>
          <a:xfrm>
            <a:off x="10658927" y="6137776"/>
            <a:ext cx="946264" cy="365125"/>
          </a:xfrm>
        </p:spPr>
        <p:txBody>
          <a:bodyPr/>
          <a:lstStyle>
            <a:lvl1pPr>
              <a:defRPr b="1" i="0">
                <a:solidFill>
                  <a:schemeClr val="bg2"/>
                </a:solidFill>
                <a:latin typeface="Amplitude Bold" panose="02000606040000020004" pitchFamily="2" charset="77"/>
              </a:defRPr>
            </a:lvl1pPr>
          </a:lstStyle>
          <a:p>
            <a:fld id="{D2056F1E-8BCA-4665-A608-0887645AF1C1}" type="slidenum">
              <a:rPr lang="fi-FI" smtClean="0"/>
              <a:pPr/>
              <a:t>‹#›</a:t>
            </a:fld>
            <a:endParaRPr lang="fi-FI"/>
          </a:p>
        </p:txBody>
      </p:sp>
    </p:spTree>
    <p:extLst>
      <p:ext uri="{BB962C8B-B14F-4D97-AF65-F5344CB8AC3E}">
        <p14:creationId xmlns:p14="http://schemas.microsoft.com/office/powerpoint/2010/main" val="4078322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626EC0D-5602-4CE0-998C-DDF679F6E0C1}" type="datetimeFigureOut">
              <a:rPr lang="fi-FI" smtClean="0"/>
              <a:t>10.6.2021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2056F1E-8BCA-4665-A608-0887645AF1C1}" type="slidenum">
              <a:rPr lang="fi-FI" smtClean="0"/>
              <a:t>‹#›</a:t>
            </a:fld>
            <a:endParaRPr lang="fi-FI"/>
          </a:p>
        </p:txBody>
      </p:sp>
    </p:spTree>
    <p:extLst>
      <p:ext uri="{BB962C8B-B14F-4D97-AF65-F5344CB8AC3E}">
        <p14:creationId xmlns:p14="http://schemas.microsoft.com/office/powerpoint/2010/main" val="2865488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838200" y="6422854"/>
            <a:ext cx="2743196" cy="365125"/>
          </a:xfrm>
        </p:spPr>
        <p:txBody>
          <a:bodyPr/>
          <a:lstStyle/>
          <a:p>
            <a:fld id="{E626EC0D-5602-4CE0-998C-DDF679F6E0C1}" type="datetimeFigureOut">
              <a:rPr lang="fi-FI" smtClean="0"/>
              <a:t>10.6.2021</a:t>
            </a:fld>
            <a:endParaRPr lang="fi-FI"/>
          </a:p>
        </p:txBody>
      </p:sp>
      <p:sp>
        <p:nvSpPr>
          <p:cNvPr id="5" name="Footer Placeholder 4"/>
          <p:cNvSpPr>
            <a:spLocks noGrp="1"/>
          </p:cNvSpPr>
          <p:nvPr>
            <p:ph type="ftr" sz="quarter" idx="11"/>
          </p:nvPr>
        </p:nvSpPr>
        <p:spPr>
          <a:xfrm>
            <a:off x="3776135" y="6422854"/>
            <a:ext cx="4279669" cy="365125"/>
          </a:xfrm>
        </p:spPr>
        <p:txBody>
          <a:bodyPr/>
          <a:lstStyle/>
          <a:p>
            <a:endParaRPr lang="fi-FI"/>
          </a:p>
        </p:txBody>
      </p:sp>
      <p:sp>
        <p:nvSpPr>
          <p:cNvPr id="6" name="Slide Number Placeholder 5"/>
          <p:cNvSpPr>
            <a:spLocks noGrp="1"/>
          </p:cNvSpPr>
          <p:nvPr>
            <p:ph type="sldNum" sz="quarter" idx="12"/>
          </p:nvPr>
        </p:nvSpPr>
        <p:spPr>
          <a:xfrm>
            <a:off x="8073048" y="6422854"/>
            <a:ext cx="879759" cy="365125"/>
          </a:xfrm>
        </p:spPr>
        <p:txBody>
          <a:bodyPr/>
          <a:lstStyle/>
          <a:p>
            <a:fld id="{D2056F1E-8BCA-4665-A608-0887645AF1C1}" type="slidenum">
              <a:rPr lang="fi-FI" smtClean="0"/>
              <a:t>‹#›</a:t>
            </a:fld>
            <a:endParaRPr lang="fi-FI"/>
          </a:p>
        </p:txBody>
      </p:sp>
    </p:spTree>
    <p:extLst>
      <p:ext uri="{BB962C8B-B14F-4D97-AF65-F5344CB8AC3E}">
        <p14:creationId xmlns:p14="http://schemas.microsoft.com/office/powerpoint/2010/main" val="1065916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626EC0D-5602-4CE0-998C-DDF679F6E0C1}" type="datetimeFigureOut">
              <a:rPr lang="fi-FI" smtClean="0"/>
              <a:t>10.6.2021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2056F1E-8BCA-4665-A608-0887645AF1C1}" type="slidenum">
              <a:rPr lang="fi-FI" smtClean="0"/>
              <a:t>‹#›</a:t>
            </a:fld>
            <a:endParaRPr lang="fi-FI"/>
          </a:p>
        </p:txBody>
      </p:sp>
    </p:spTree>
    <p:extLst>
      <p:ext uri="{BB962C8B-B14F-4D97-AF65-F5344CB8AC3E}">
        <p14:creationId xmlns:p14="http://schemas.microsoft.com/office/powerpoint/2010/main" val="3010966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fi-FI"/>
              <a:t>Muokkaa ots. perustyyl. napsautt.</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lvl1pPr>
              <a:defRPr>
                <a:solidFill>
                  <a:schemeClr val="tx2"/>
                </a:solidFill>
              </a:defRPr>
            </a:lvl1pPr>
          </a:lstStyle>
          <a:p>
            <a:fld id="{E626EC0D-5602-4CE0-998C-DDF679F6E0C1}" type="datetimeFigureOut">
              <a:rPr lang="fi-FI" smtClean="0"/>
              <a:t>10.6.2021</a:t>
            </a:fld>
            <a:endParaRPr lang="fi-FI"/>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fi-FI"/>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2056F1E-8BCA-4665-A608-0887645AF1C1}" type="slidenum">
              <a:rPr lang="fi-FI" smtClean="0"/>
              <a:t>‹#›</a:t>
            </a:fld>
            <a:endParaRPr lang="fi-FI"/>
          </a:p>
        </p:txBody>
      </p:sp>
    </p:spTree>
    <p:extLst>
      <p:ext uri="{BB962C8B-B14F-4D97-AF65-F5344CB8AC3E}">
        <p14:creationId xmlns:p14="http://schemas.microsoft.com/office/powerpoint/2010/main" val="140974707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E626EC0D-5602-4CE0-998C-DDF679F6E0C1}" type="datetimeFigureOut">
              <a:rPr lang="fi-FI" smtClean="0"/>
              <a:t>10.6.2021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2056F1E-8BCA-4665-A608-0887645AF1C1}" type="slidenum">
              <a:rPr lang="fi-FI" smtClean="0"/>
              <a:t>‹#›</a:t>
            </a:fld>
            <a:endParaRPr lang="fi-FI"/>
          </a:p>
        </p:txBody>
      </p:sp>
    </p:spTree>
    <p:extLst>
      <p:ext uri="{BB962C8B-B14F-4D97-AF65-F5344CB8AC3E}">
        <p14:creationId xmlns:p14="http://schemas.microsoft.com/office/powerpoint/2010/main" val="960303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ots. perustyyl. napsautt.</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E626EC0D-5602-4CE0-998C-DDF679F6E0C1}" type="datetimeFigureOut">
              <a:rPr lang="fi-FI" smtClean="0"/>
              <a:t>10.6.2021</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D2056F1E-8BCA-4665-A608-0887645AF1C1}" type="slidenum">
              <a:rPr lang="fi-FI" smtClean="0"/>
              <a:t>‹#›</a:t>
            </a:fld>
            <a:endParaRPr lang="fi-FI"/>
          </a:p>
        </p:txBody>
      </p:sp>
    </p:spTree>
    <p:extLst>
      <p:ext uri="{BB962C8B-B14F-4D97-AF65-F5344CB8AC3E}">
        <p14:creationId xmlns:p14="http://schemas.microsoft.com/office/powerpoint/2010/main" val="3110366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E626EC0D-5602-4CE0-998C-DDF679F6E0C1}" type="datetimeFigureOut">
              <a:rPr lang="fi-FI" smtClean="0"/>
              <a:t>10.6.2021</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D2056F1E-8BCA-4665-A608-0887645AF1C1}" type="slidenum">
              <a:rPr lang="fi-FI" smtClean="0"/>
              <a:t>‹#›</a:t>
            </a:fld>
            <a:endParaRPr lang="fi-FI"/>
          </a:p>
        </p:txBody>
      </p:sp>
    </p:spTree>
    <p:extLst>
      <p:ext uri="{BB962C8B-B14F-4D97-AF65-F5344CB8AC3E}">
        <p14:creationId xmlns:p14="http://schemas.microsoft.com/office/powerpoint/2010/main" val="3825481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6EC0D-5602-4CE0-998C-DDF679F6E0C1}" type="datetimeFigureOut">
              <a:rPr lang="fi-FI" smtClean="0"/>
              <a:t>10.6.2021</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D2056F1E-8BCA-4665-A608-0887645AF1C1}" type="slidenum">
              <a:rPr lang="fi-FI" smtClean="0"/>
              <a:t>‹#›</a:t>
            </a:fld>
            <a:endParaRPr lang="fi-FI"/>
          </a:p>
        </p:txBody>
      </p:sp>
    </p:spTree>
    <p:extLst>
      <p:ext uri="{BB962C8B-B14F-4D97-AF65-F5344CB8AC3E}">
        <p14:creationId xmlns:p14="http://schemas.microsoft.com/office/powerpoint/2010/main" val="1426241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626EC0D-5602-4CE0-998C-DDF679F6E0C1}" type="datetimeFigureOut">
              <a:rPr lang="fi-FI" smtClean="0"/>
              <a:t>10.6.2021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2056F1E-8BCA-4665-A608-0887645AF1C1}" type="slidenum">
              <a:rPr lang="fi-FI" smtClean="0"/>
              <a:t>‹#›</a:t>
            </a:fld>
            <a:endParaRPr lang="fi-FI"/>
          </a:p>
        </p:txBody>
      </p:sp>
    </p:spTree>
    <p:extLst>
      <p:ext uri="{BB962C8B-B14F-4D97-AF65-F5344CB8AC3E}">
        <p14:creationId xmlns:p14="http://schemas.microsoft.com/office/powerpoint/2010/main" val="483540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a:t>Muokkaa ots. perustyyl. napsautt.</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626EC0D-5602-4CE0-998C-DDF679F6E0C1}" type="datetimeFigureOut">
              <a:rPr lang="fi-FI" smtClean="0"/>
              <a:t>10.6.2021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2056F1E-8BCA-4665-A608-0887645AF1C1}" type="slidenum">
              <a:rPr lang="fi-FI" smtClean="0"/>
              <a:t>‹#›</a:t>
            </a:fld>
            <a:endParaRPr lang="fi-FI"/>
          </a:p>
        </p:txBody>
      </p:sp>
    </p:spTree>
    <p:extLst>
      <p:ext uri="{BB962C8B-B14F-4D97-AF65-F5344CB8AC3E}">
        <p14:creationId xmlns:p14="http://schemas.microsoft.com/office/powerpoint/2010/main" val="2207352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58183" y="284176"/>
            <a:ext cx="11693563" cy="6289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202266" y="6208699"/>
            <a:ext cx="3000894" cy="365125"/>
          </a:xfrm>
          <a:prstGeom prst="rect">
            <a:avLst/>
          </a:prstGeom>
        </p:spPr>
        <p:txBody>
          <a:bodyPr vert="horz" lIns="91440" tIns="45720" rIns="45720" bIns="45720" rtlCol="0" anchor="ctr"/>
          <a:lstStyle>
            <a:lvl1pPr algn="l">
              <a:defRPr sz="1050" b="1" i="0">
                <a:solidFill>
                  <a:schemeClr val="bg2"/>
                </a:solidFill>
                <a:latin typeface="Amplitude Bold" panose="02000606040000020004" pitchFamily="2" charset="77"/>
              </a:defRPr>
            </a:lvl1pPr>
          </a:lstStyle>
          <a:p>
            <a:fld id="{E626EC0D-5602-4CE0-998C-DDF679F6E0C1}" type="datetimeFigureOut">
              <a:rPr lang="fi-FI" smtClean="0"/>
              <a:pPr/>
              <a:t>10.6.2021</a:t>
            </a:fld>
            <a:endParaRPr lang="fi-FI"/>
          </a:p>
        </p:txBody>
      </p:sp>
      <p:sp>
        <p:nvSpPr>
          <p:cNvPr id="5" name="Footer Placeholder 4"/>
          <p:cNvSpPr>
            <a:spLocks noGrp="1"/>
          </p:cNvSpPr>
          <p:nvPr>
            <p:ph type="ftr" sz="quarter" idx="3"/>
          </p:nvPr>
        </p:nvSpPr>
        <p:spPr>
          <a:xfrm>
            <a:off x="5596471" y="6208699"/>
            <a:ext cx="5044440" cy="365125"/>
          </a:xfrm>
          <a:prstGeom prst="rect">
            <a:avLst/>
          </a:prstGeom>
        </p:spPr>
        <p:txBody>
          <a:bodyPr vert="horz" lIns="91440" tIns="45720" rIns="91440" bIns="45720" rtlCol="0" anchor="ctr"/>
          <a:lstStyle>
            <a:lvl1pPr algn="r">
              <a:defRPr sz="1050" b="1" i="0">
                <a:solidFill>
                  <a:schemeClr val="bg2"/>
                </a:solidFill>
                <a:latin typeface="Amplitude Bold" panose="02000606040000020004" pitchFamily="2" charset="77"/>
              </a:defRPr>
            </a:lvl1pPr>
          </a:lstStyle>
          <a:p>
            <a:endParaRPr lang="fi-FI"/>
          </a:p>
        </p:txBody>
      </p:sp>
      <p:sp>
        <p:nvSpPr>
          <p:cNvPr id="6" name="Slide Number Placeholder 5"/>
          <p:cNvSpPr>
            <a:spLocks noGrp="1"/>
          </p:cNvSpPr>
          <p:nvPr>
            <p:ph type="sldNum" sz="quarter" idx="4"/>
          </p:nvPr>
        </p:nvSpPr>
        <p:spPr>
          <a:xfrm>
            <a:off x="10658927" y="6208699"/>
            <a:ext cx="946264" cy="365125"/>
          </a:xfrm>
          <a:prstGeom prst="rect">
            <a:avLst/>
          </a:prstGeom>
        </p:spPr>
        <p:txBody>
          <a:bodyPr vert="horz" lIns="45720" tIns="45720" rIns="91440" bIns="45720" rtlCol="0" anchor="ctr"/>
          <a:lstStyle>
            <a:lvl1pPr algn="l">
              <a:defRPr sz="1200" b="1" i="0">
                <a:solidFill>
                  <a:schemeClr val="bg2"/>
                </a:solidFill>
                <a:latin typeface="Amplitude Bold" panose="02000606040000020004" pitchFamily="2" charset="77"/>
              </a:defRPr>
            </a:lvl1pPr>
          </a:lstStyle>
          <a:p>
            <a:fld id="{D2056F1E-8BCA-4665-A608-0887645AF1C1}" type="slidenum">
              <a:rPr lang="fi-FI" smtClean="0"/>
              <a:pPr/>
              <a:t>‹#›</a:t>
            </a:fld>
            <a:endParaRPr lang="fi-FI"/>
          </a:p>
        </p:txBody>
      </p:sp>
    </p:spTree>
    <p:extLst>
      <p:ext uri="{BB962C8B-B14F-4D97-AF65-F5344CB8AC3E}">
        <p14:creationId xmlns:p14="http://schemas.microsoft.com/office/powerpoint/2010/main" val="19393339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b="1" i="0" kern="1200" cap="all" baseline="0">
          <a:solidFill>
            <a:schemeClr val="bg2"/>
          </a:solidFill>
          <a:latin typeface="Amplitude Ultra" panose="02000606040000020004" pitchFamily="2" charset="77"/>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b="1" i="0" kern="1200">
          <a:solidFill>
            <a:schemeClr val="bg2"/>
          </a:solidFill>
          <a:latin typeface="Amplitude Bold" panose="02000606040000020004" pitchFamily="2" charset="77"/>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b="1" i="0" kern="1200">
          <a:solidFill>
            <a:schemeClr val="bg2"/>
          </a:solidFill>
          <a:latin typeface="Amplitude Bold" panose="02000606040000020004" pitchFamily="2" charset="77"/>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b="1" i="0" kern="1200">
          <a:solidFill>
            <a:schemeClr val="bg2"/>
          </a:solidFill>
          <a:latin typeface="Amplitude Bold" panose="02000606040000020004" pitchFamily="2" charset="77"/>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b="1" i="0" kern="1200">
          <a:solidFill>
            <a:schemeClr val="bg2"/>
          </a:solidFill>
          <a:latin typeface="Amplitude Bold" panose="02000606040000020004" pitchFamily="2" charset="77"/>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b="1" i="0" kern="1200">
          <a:solidFill>
            <a:schemeClr val="bg2"/>
          </a:solidFill>
          <a:latin typeface="Amplitude Bold" panose="02000606040000020004" pitchFamily="2" charset="77"/>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clipart-kuva&#10;&#10;Kuvaus luotu automaattisesti">
            <a:extLst>
              <a:ext uri="{FF2B5EF4-FFF2-40B4-BE49-F238E27FC236}">
                <a16:creationId xmlns:a16="http://schemas.microsoft.com/office/drawing/2014/main" id="{3593A600-8F5C-4F8F-B036-88EB3DC77FD8}"/>
              </a:ext>
            </a:extLst>
          </p:cNvPr>
          <p:cNvPicPr>
            <a:picLocks noChangeAspect="1"/>
          </p:cNvPicPr>
          <p:nvPr/>
        </p:nvPicPr>
        <p:blipFill>
          <a:blip r:embed="rId2"/>
          <a:stretch>
            <a:fillRect/>
          </a:stretch>
        </p:blipFill>
        <p:spPr>
          <a:xfrm>
            <a:off x="1772853" y="964692"/>
            <a:ext cx="8638674" cy="4924044"/>
          </a:xfrm>
          <a:prstGeom prst="rect">
            <a:avLst/>
          </a:prstGeom>
        </p:spPr>
      </p:pic>
    </p:spTree>
    <p:extLst>
      <p:ext uri="{BB962C8B-B14F-4D97-AF65-F5344CB8AC3E}">
        <p14:creationId xmlns:p14="http://schemas.microsoft.com/office/powerpoint/2010/main" val="276743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CB8260B7-7D32-8C4B-94AF-628486A855F2}"/>
              </a:ext>
            </a:extLst>
          </p:cNvPr>
          <p:cNvSpPr txBox="1">
            <a:spLocks/>
          </p:cNvSpPr>
          <p:nvPr/>
        </p:nvSpPr>
        <p:spPr>
          <a:xfrm>
            <a:off x="235527" y="2730734"/>
            <a:ext cx="11711247" cy="1360170"/>
          </a:xfrm>
          <a:prstGeom prst="rect">
            <a:avLst/>
          </a:prstGeom>
        </p:spPr>
        <p:txBody>
          <a:bodyPr vert="horz" lIns="91440" tIns="45720" rIns="91440" bIns="45720" rtlCol="0" anchor="ctr">
            <a:noAutofit/>
          </a:bodyPr>
          <a:lstStyle>
            <a:lvl1pPr algn="ctr" defTabSz="914400" rtl="0" eaLnBrk="1" latinLnBrk="0" hangingPunct="1">
              <a:lnSpc>
                <a:spcPct val="80000"/>
              </a:lnSpc>
              <a:spcBef>
                <a:spcPct val="0"/>
              </a:spcBef>
              <a:buNone/>
              <a:defRPr sz="6000" b="1" i="0" kern="1200" cap="all" spc="150" baseline="0">
                <a:solidFill>
                  <a:schemeClr val="bg2"/>
                </a:solidFill>
                <a:latin typeface="Amplitude Ultra" panose="02000606040000020004" pitchFamily="2" charset="77"/>
                <a:ea typeface="+mj-ea"/>
                <a:cs typeface="+mj-cs"/>
              </a:defRPr>
            </a:lvl1pPr>
          </a:lstStyle>
          <a:p>
            <a:r>
              <a:rPr lang="fi-FI" sz="9600" cap="none" dirty="0"/>
              <a:t>Palautteen antaminen</a:t>
            </a:r>
            <a:endParaRPr lang="fi-FI" sz="5400" cap="none" baseline="30000" dirty="0">
              <a:latin typeface="Amplitude Ultra" panose="02000603050000020004" pitchFamily="50" charset="0"/>
            </a:endParaRPr>
          </a:p>
        </p:txBody>
      </p:sp>
    </p:spTree>
    <p:extLst>
      <p:ext uri="{BB962C8B-B14F-4D97-AF65-F5344CB8AC3E}">
        <p14:creationId xmlns:p14="http://schemas.microsoft.com/office/powerpoint/2010/main" val="4021640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D9DEA9-3877-4F1F-97EC-F373E6547C77}"/>
              </a:ext>
            </a:extLst>
          </p:cNvPr>
          <p:cNvSpPr>
            <a:spLocks noGrp="1"/>
          </p:cNvSpPr>
          <p:nvPr>
            <p:ph type="title"/>
          </p:nvPr>
        </p:nvSpPr>
        <p:spPr>
          <a:xfrm>
            <a:off x="208165" y="443345"/>
            <a:ext cx="11738609" cy="5943600"/>
          </a:xfrm>
        </p:spPr>
        <p:txBody>
          <a:bodyPr>
            <a:noAutofit/>
          </a:bodyPr>
          <a:lstStyle/>
          <a:p>
            <a:pPr algn="ctr"/>
            <a:r>
              <a:rPr lang="fi-FI" sz="5400" dirty="0">
                <a:latin typeface="Amplitude Ultra" panose="02000603050000020004" pitchFamily="50" charset="0"/>
              </a:rPr>
              <a:t>Taitojen oppimisen ja edistymisen kannalta harrastajan on tärkeää saada palautetta suorituksestaan. Miten palautetta tulisi antaa?</a:t>
            </a:r>
          </a:p>
        </p:txBody>
      </p:sp>
    </p:spTree>
    <p:extLst>
      <p:ext uri="{BB962C8B-B14F-4D97-AF65-F5344CB8AC3E}">
        <p14:creationId xmlns:p14="http://schemas.microsoft.com/office/powerpoint/2010/main" val="219613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2">
            <a:extLst>
              <a:ext uri="{FF2B5EF4-FFF2-40B4-BE49-F238E27FC236}">
                <a16:creationId xmlns:a16="http://schemas.microsoft.com/office/drawing/2014/main" id="{9B15FD90-4AEB-0A4C-A9AE-FBE201BA381E}"/>
              </a:ext>
            </a:extLst>
          </p:cNvPr>
          <p:cNvSpPr txBox="1">
            <a:spLocks/>
          </p:cNvSpPr>
          <p:nvPr/>
        </p:nvSpPr>
        <p:spPr>
          <a:xfrm>
            <a:off x="1202919" y="2091654"/>
            <a:ext cx="9784080" cy="2973411"/>
          </a:xfrm>
          <a:prstGeom prst="rect">
            <a:avLst/>
          </a:prstGeom>
        </p:spPr>
        <p:txBody>
          <a:bodyPr vert="horz" lIns="91440" tIns="45720" rIns="91440" bIns="45720" numCol="1"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b="1" i="0" kern="1200">
                <a:solidFill>
                  <a:schemeClr val="bg2"/>
                </a:solidFill>
                <a:latin typeface="Amplitude Bold" panose="02000606040000020004" pitchFamily="2" charset="77"/>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b="1" i="0" kern="1200">
                <a:solidFill>
                  <a:schemeClr val="bg2"/>
                </a:solidFill>
                <a:latin typeface="Amplitude Bold" panose="02000606040000020004" pitchFamily="2" charset="77"/>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b="1" i="0" kern="1200">
                <a:solidFill>
                  <a:schemeClr val="bg2"/>
                </a:solidFill>
                <a:latin typeface="Amplitude Bold" panose="02000606040000020004" pitchFamily="2" charset="77"/>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b="1" i="0" kern="1200">
                <a:solidFill>
                  <a:schemeClr val="bg2"/>
                </a:solidFill>
                <a:latin typeface="Amplitude Bold" panose="02000606040000020004" pitchFamily="2" charset="77"/>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b="1" i="0" kern="1200">
                <a:solidFill>
                  <a:schemeClr val="bg2"/>
                </a:solidFill>
                <a:latin typeface="Amplitude Bold" panose="02000606040000020004" pitchFamily="2" charset="77"/>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endParaRPr lang="fi-FI" sz="2800" dirty="0">
              <a:latin typeface="Amplitude Medium" panose="02000606040000020004" pitchFamily="50" charset="0"/>
            </a:endParaRPr>
          </a:p>
          <a:p>
            <a:pPr marL="0" indent="0">
              <a:buFont typeface="Wingdings" pitchFamily="2" charset="2"/>
              <a:buNone/>
            </a:pPr>
            <a:endParaRPr lang="fi-FI" sz="2800" dirty="0">
              <a:latin typeface="Amplitude Medium" panose="02000606040000020004" pitchFamily="50" charset="0"/>
            </a:endParaRPr>
          </a:p>
        </p:txBody>
      </p:sp>
      <p:sp>
        <p:nvSpPr>
          <p:cNvPr id="5" name="Otsikko 4">
            <a:extLst>
              <a:ext uri="{FF2B5EF4-FFF2-40B4-BE49-F238E27FC236}">
                <a16:creationId xmlns:a16="http://schemas.microsoft.com/office/drawing/2014/main" id="{53C09974-4760-7C43-87C4-9C35F35CED6D}"/>
              </a:ext>
            </a:extLst>
          </p:cNvPr>
          <p:cNvSpPr>
            <a:spLocks noGrp="1"/>
          </p:cNvSpPr>
          <p:nvPr>
            <p:ph type="title"/>
          </p:nvPr>
        </p:nvSpPr>
        <p:spPr/>
        <p:txBody>
          <a:bodyPr/>
          <a:lstStyle/>
          <a:p>
            <a:r>
              <a:rPr lang="fi-FI" dirty="0"/>
              <a:t>Palautteenannon periaatteita</a:t>
            </a:r>
          </a:p>
        </p:txBody>
      </p:sp>
      <p:pic>
        <p:nvPicPr>
          <p:cNvPr id="10" name="Kuva 9" descr="Kuva, joka sisältää kohteen ketju&#10;&#10;Kuvaus luotu automaattisesti">
            <a:extLst>
              <a:ext uri="{FF2B5EF4-FFF2-40B4-BE49-F238E27FC236}">
                <a16:creationId xmlns:a16="http://schemas.microsoft.com/office/drawing/2014/main" id="{AB35E5D5-0C0B-4268-B6A1-0C6993FB5A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399728" y="2616946"/>
            <a:ext cx="3151749" cy="2101166"/>
          </a:xfrm>
          <a:prstGeom prst="rect">
            <a:avLst/>
          </a:prstGeom>
          <a:effectLst>
            <a:softEdge rad="50800"/>
          </a:effectLst>
        </p:spPr>
      </p:pic>
      <p:sp>
        <p:nvSpPr>
          <p:cNvPr id="11" name="Pyöristetty suorakulmio 28">
            <a:extLst>
              <a:ext uri="{FF2B5EF4-FFF2-40B4-BE49-F238E27FC236}">
                <a16:creationId xmlns:a16="http://schemas.microsoft.com/office/drawing/2014/main" id="{CDF250C1-01C6-4A27-A786-5D268915C21D}"/>
              </a:ext>
            </a:extLst>
          </p:cNvPr>
          <p:cNvSpPr/>
          <p:nvPr/>
        </p:nvSpPr>
        <p:spPr>
          <a:xfrm>
            <a:off x="1851281" y="1637522"/>
            <a:ext cx="2425377" cy="60954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dirty="0">
                <a:latin typeface="Amplitude Bold" panose="02000606040000020004" pitchFamily="2" charset="77"/>
              </a:rPr>
              <a:t>Keskity yhteen asiaan kerrallaan</a:t>
            </a:r>
          </a:p>
        </p:txBody>
      </p:sp>
      <p:sp>
        <p:nvSpPr>
          <p:cNvPr id="12" name="Pyöristetty suorakulmio 28">
            <a:extLst>
              <a:ext uri="{FF2B5EF4-FFF2-40B4-BE49-F238E27FC236}">
                <a16:creationId xmlns:a16="http://schemas.microsoft.com/office/drawing/2014/main" id="{0D19AA1B-0CC9-48CE-8FDA-70361AD44C87}"/>
              </a:ext>
            </a:extLst>
          </p:cNvPr>
          <p:cNvSpPr/>
          <p:nvPr/>
        </p:nvSpPr>
        <p:spPr>
          <a:xfrm>
            <a:off x="518420" y="2536735"/>
            <a:ext cx="2425377" cy="6095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dirty="0">
                <a:latin typeface="Amplitude Bold" panose="02000606040000020004" pitchFamily="2" charset="77"/>
              </a:rPr>
              <a:t>Keskity oleellisimpaan korjattavaan palautteeseen</a:t>
            </a:r>
          </a:p>
        </p:txBody>
      </p:sp>
      <p:sp>
        <p:nvSpPr>
          <p:cNvPr id="15" name="Pyöristetty suorakulmio 28">
            <a:extLst>
              <a:ext uri="{FF2B5EF4-FFF2-40B4-BE49-F238E27FC236}">
                <a16:creationId xmlns:a16="http://schemas.microsoft.com/office/drawing/2014/main" id="{A9F6DA9D-6B84-4973-8DBA-5368DEB26D41}"/>
              </a:ext>
            </a:extLst>
          </p:cNvPr>
          <p:cNvSpPr/>
          <p:nvPr/>
        </p:nvSpPr>
        <p:spPr>
          <a:xfrm>
            <a:off x="2268857" y="3351293"/>
            <a:ext cx="2425377" cy="60954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dirty="0">
                <a:latin typeface="Amplitude Bold" panose="02000606040000020004" pitchFamily="2" charset="77"/>
              </a:rPr>
              <a:t>Onko palaute tarkoitettu ryhmälle vai yksilölle? </a:t>
            </a:r>
          </a:p>
        </p:txBody>
      </p:sp>
      <p:sp>
        <p:nvSpPr>
          <p:cNvPr id="16" name="Pyöristetty suorakulmio 28">
            <a:extLst>
              <a:ext uri="{FF2B5EF4-FFF2-40B4-BE49-F238E27FC236}">
                <a16:creationId xmlns:a16="http://schemas.microsoft.com/office/drawing/2014/main" id="{1CF6F610-3FC5-4092-8B94-ADC34781579C}"/>
              </a:ext>
            </a:extLst>
          </p:cNvPr>
          <p:cNvSpPr/>
          <p:nvPr/>
        </p:nvSpPr>
        <p:spPr>
          <a:xfrm>
            <a:off x="357159" y="4260270"/>
            <a:ext cx="2425377" cy="60954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dirty="0">
                <a:latin typeface="Amplitude Bold" panose="02000606040000020004" pitchFamily="2" charset="77"/>
              </a:rPr>
              <a:t>Miten palaute välittyy verbaalisesti tai nonverbaalisesti?</a:t>
            </a:r>
          </a:p>
        </p:txBody>
      </p:sp>
      <p:sp>
        <p:nvSpPr>
          <p:cNvPr id="17" name="Pyöristetty suorakulmio 28">
            <a:extLst>
              <a:ext uri="{FF2B5EF4-FFF2-40B4-BE49-F238E27FC236}">
                <a16:creationId xmlns:a16="http://schemas.microsoft.com/office/drawing/2014/main" id="{40159D3B-D9E6-4F37-93FC-894077A1206D}"/>
              </a:ext>
            </a:extLst>
          </p:cNvPr>
          <p:cNvSpPr/>
          <p:nvPr/>
        </p:nvSpPr>
        <p:spPr>
          <a:xfrm>
            <a:off x="4882270" y="1332748"/>
            <a:ext cx="2425377" cy="60954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dirty="0">
                <a:latin typeface="Amplitude Bold" panose="02000606040000020004" pitchFamily="2" charset="77"/>
              </a:rPr>
              <a:t>Ole konkreettinen. ”Hyvä!” ei vielä kerro paljoa</a:t>
            </a:r>
          </a:p>
        </p:txBody>
      </p:sp>
      <p:sp>
        <p:nvSpPr>
          <p:cNvPr id="18" name="Pyöristetty suorakulmio 28">
            <a:extLst>
              <a:ext uri="{FF2B5EF4-FFF2-40B4-BE49-F238E27FC236}">
                <a16:creationId xmlns:a16="http://schemas.microsoft.com/office/drawing/2014/main" id="{2869C940-A8C8-45CD-8C3F-C7EF750AF693}"/>
              </a:ext>
            </a:extLst>
          </p:cNvPr>
          <p:cNvSpPr/>
          <p:nvPr/>
        </p:nvSpPr>
        <p:spPr>
          <a:xfrm>
            <a:off x="7256971" y="2454412"/>
            <a:ext cx="2425377" cy="60954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dirty="0">
                <a:latin typeface="Amplitude Bold" panose="02000606040000020004" pitchFamily="2" charset="77"/>
              </a:rPr>
              <a:t>Positiiviset sanamuodot toimivat paremmin kuin negatiiviset</a:t>
            </a:r>
          </a:p>
        </p:txBody>
      </p:sp>
      <p:sp>
        <p:nvSpPr>
          <p:cNvPr id="19" name="Pyöristetty suorakulmio 28">
            <a:extLst>
              <a:ext uri="{FF2B5EF4-FFF2-40B4-BE49-F238E27FC236}">
                <a16:creationId xmlns:a16="http://schemas.microsoft.com/office/drawing/2014/main" id="{BBB0BF2C-6F5C-4EB9-9655-7A190C8B1B0C}"/>
              </a:ext>
            </a:extLst>
          </p:cNvPr>
          <p:cNvSpPr/>
          <p:nvPr/>
        </p:nvSpPr>
        <p:spPr>
          <a:xfrm>
            <a:off x="8353942" y="1332747"/>
            <a:ext cx="2425377" cy="60954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dirty="0">
                <a:latin typeface="Amplitude Bold" panose="02000606040000020004" pitchFamily="2" charset="77"/>
              </a:rPr>
              <a:t>Kiinnitä huomiota suoritukseen – ei niinkään lopputulokseen </a:t>
            </a:r>
          </a:p>
        </p:txBody>
      </p:sp>
      <p:sp>
        <p:nvSpPr>
          <p:cNvPr id="20" name="Pyöristetty suorakulmio 28">
            <a:extLst>
              <a:ext uri="{FF2B5EF4-FFF2-40B4-BE49-F238E27FC236}">
                <a16:creationId xmlns:a16="http://schemas.microsoft.com/office/drawing/2014/main" id="{066E0E1D-D57F-4D22-9761-BCC14C1F36A0}"/>
              </a:ext>
            </a:extLst>
          </p:cNvPr>
          <p:cNvSpPr/>
          <p:nvPr/>
        </p:nvSpPr>
        <p:spPr>
          <a:xfrm>
            <a:off x="9007408" y="3454964"/>
            <a:ext cx="2425377" cy="60954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dirty="0">
                <a:latin typeface="Amplitude Bold" panose="02000606040000020004" pitchFamily="2" charset="77"/>
              </a:rPr>
              <a:t>Älä ylikorosta kehuja tai moitteita </a:t>
            </a:r>
          </a:p>
        </p:txBody>
      </p:sp>
      <p:sp>
        <p:nvSpPr>
          <p:cNvPr id="21" name="Pyöristetty suorakulmio 28">
            <a:extLst>
              <a:ext uri="{FF2B5EF4-FFF2-40B4-BE49-F238E27FC236}">
                <a16:creationId xmlns:a16="http://schemas.microsoft.com/office/drawing/2014/main" id="{547C62A5-03B6-4C83-889F-CE8B01139219}"/>
              </a:ext>
            </a:extLst>
          </p:cNvPr>
          <p:cNvSpPr/>
          <p:nvPr/>
        </p:nvSpPr>
        <p:spPr>
          <a:xfrm>
            <a:off x="7020636" y="4286920"/>
            <a:ext cx="2425377" cy="60954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dirty="0">
                <a:latin typeface="Amplitude Bold" panose="02000606040000020004" pitchFamily="2" charset="77"/>
              </a:rPr>
              <a:t>Opeta harrastajat näkemään virheet mahdollisuuksina kehittyä</a:t>
            </a:r>
          </a:p>
        </p:txBody>
      </p:sp>
      <p:sp>
        <p:nvSpPr>
          <p:cNvPr id="22" name="Pyöristetty suorakulmio 28">
            <a:extLst>
              <a:ext uri="{FF2B5EF4-FFF2-40B4-BE49-F238E27FC236}">
                <a16:creationId xmlns:a16="http://schemas.microsoft.com/office/drawing/2014/main" id="{C5BF02F9-2590-4951-BA43-9C8DA08093E3}"/>
              </a:ext>
            </a:extLst>
          </p:cNvPr>
          <p:cNvSpPr/>
          <p:nvPr/>
        </p:nvSpPr>
        <p:spPr>
          <a:xfrm>
            <a:off x="3195396" y="5243404"/>
            <a:ext cx="2425377" cy="92588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dirty="0">
                <a:latin typeface="Amplitude Bold" panose="02000606040000020004" pitchFamily="2" charset="77"/>
              </a:rPr>
              <a:t>Harrastaja saa palautetta muualtakin kuin opettajalta. Esim. omat tuntemukset</a:t>
            </a:r>
          </a:p>
        </p:txBody>
      </p:sp>
      <p:sp>
        <p:nvSpPr>
          <p:cNvPr id="23" name="Pyöristetty suorakulmio 28">
            <a:extLst>
              <a:ext uri="{FF2B5EF4-FFF2-40B4-BE49-F238E27FC236}">
                <a16:creationId xmlns:a16="http://schemas.microsoft.com/office/drawing/2014/main" id="{8C9FA309-9F19-483B-BEBA-D776434B4FF0}"/>
              </a:ext>
            </a:extLst>
          </p:cNvPr>
          <p:cNvSpPr/>
          <p:nvPr/>
        </p:nvSpPr>
        <p:spPr>
          <a:xfrm>
            <a:off x="8828100" y="5457643"/>
            <a:ext cx="2425377" cy="60954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dirty="0">
                <a:latin typeface="Amplitude Bold" panose="02000606040000020004" pitchFamily="2" charset="77"/>
              </a:rPr>
              <a:t>Opeta harrastajat näkemään virheet mahdollisuuksina kehittyä</a:t>
            </a:r>
          </a:p>
        </p:txBody>
      </p:sp>
      <p:sp>
        <p:nvSpPr>
          <p:cNvPr id="24" name="Pyöristetty suorakulmio 28">
            <a:extLst>
              <a:ext uri="{FF2B5EF4-FFF2-40B4-BE49-F238E27FC236}">
                <a16:creationId xmlns:a16="http://schemas.microsoft.com/office/drawing/2014/main" id="{4FA281BC-4481-41E7-B7E7-FA87BB3F3105}"/>
              </a:ext>
            </a:extLst>
          </p:cNvPr>
          <p:cNvSpPr/>
          <p:nvPr/>
        </p:nvSpPr>
        <p:spPr>
          <a:xfrm>
            <a:off x="257124" y="5457643"/>
            <a:ext cx="2425377" cy="86706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dirty="0">
                <a:latin typeface="Amplitude Bold" panose="02000606040000020004" pitchFamily="2" charset="77"/>
              </a:rPr>
              <a:t>Anna palautetta sekä onnistumisista että epäonnistumisista</a:t>
            </a:r>
          </a:p>
        </p:txBody>
      </p:sp>
    </p:spTree>
    <p:extLst>
      <p:ext uri="{BB962C8B-B14F-4D97-AF65-F5344CB8AC3E}">
        <p14:creationId xmlns:p14="http://schemas.microsoft.com/office/powerpoint/2010/main" val="149470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315B49-8019-44B2-9894-BBBA13932FAB}"/>
              </a:ext>
            </a:extLst>
          </p:cNvPr>
          <p:cNvSpPr>
            <a:spLocks noGrp="1"/>
          </p:cNvSpPr>
          <p:nvPr>
            <p:ph type="title"/>
          </p:nvPr>
        </p:nvSpPr>
        <p:spPr/>
        <p:txBody>
          <a:bodyPr/>
          <a:lstStyle/>
          <a:p>
            <a:r>
              <a:rPr lang="fi-FI" dirty="0"/>
              <a:t>Näin annat ryhmälle palautetta </a:t>
            </a:r>
          </a:p>
        </p:txBody>
      </p:sp>
      <p:sp>
        <p:nvSpPr>
          <p:cNvPr id="3" name="Sisällön paikkamerkki 2">
            <a:extLst>
              <a:ext uri="{FF2B5EF4-FFF2-40B4-BE49-F238E27FC236}">
                <a16:creationId xmlns:a16="http://schemas.microsoft.com/office/drawing/2014/main" id="{77FB16A1-5EDF-4D49-8065-9D6456573327}"/>
              </a:ext>
            </a:extLst>
          </p:cNvPr>
          <p:cNvSpPr>
            <a:spLocks noGrp="1"/>
          </p:cNvSpPr>
          <p:nvPr>
            <p:ph idx="1"/>
          </p:nvPr>
        </p:nvSpPr>
        <p:spPr/>
        <p:txBody>
          <a:bodyPr>
            <a:normAutofit lnSpcReduction="10000"/>
          </a:bodyPr>
          <a:lstStyle/>
          <a:p>
            <a:r>
              <a:rPr lang="fi-FI" dirty="0"/>
              <a:t>1. Anna selkeä malli ja lyhyt ohjeistus suorituksesta. Anna yksi asia, johon huomio tulisi kiinnittää harjoitellessa</a:t>
            </a:r>
          </a:p>
          <a:p>
            <a:r>
              <a:rPr lang="fi-FI" dirty="0"/>
              <a:t>2. Anna ryhmän harjoitella rauhassa ja tarkkaile, miten homma menee</a:t>
            </a:r>
          </a:p>
          <a:p>
            <a:r>
              <a:rPr lang="fi-FI" dirty="0"/>
              <a:t>3. Keskeytä toiminta ja palaa huomioon. Voit myös kysyä tässä vaiheessa, mihin piti keskittyä. Jos meni hyvin, anna uusi huomion kohde ja voit muuttaa harjoitetta hieman. Jos taas huonosti käy huomio uudestaan läpi esimerkin kautta ja aloita uusi kierros. </a:t>
            </a:r>
          </a:p>
          <a:p>
            <a:r>
              <a:rPr lang="fi-FI" dirty="0"/>
              <a:t>4. Jos osa harrastajista onnistui suorituksessa, voit antaa vaihtoehtoisen haastavamman suoritteen tai lisähuomion </a:t>
            </a:r>
          </a:p>
          <a:p>
            <a:r>
              <a:rPr lang="fi-FI" dirty="0"/>
              <a:t>5. Kiertele ryhmän keskuudessa harjoittelun aikana ja anna yksilöllisempiä palautteita. Muista kuitenkin huomauttaa asiasta, johon keskitytään. </a:t>
            </a:r>
          </a:p>
          <a:p>
            <a:r>
              <a:rPr lang="fi-FI" dirty="0"/>
              <a:t>6. Anna harjoituksen lopussa nopea palaute harjoituksen aiheisiin liittyen </a:t>
            </a:r>
          </a:p>
        </p:txBody>
      </p:sp>
    </p:spTree>
    <p:extLst>
      <p:ext uri="{BB962C8B-B14F-4D97-AF65-F5344CB8AC3E}">
        <p14:creationId xmlns:p14="http://schemas.microsoft.com/office/powerpoint/2010/main" val="2654123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315B49-8019-44B2-9894-BBBA13932FAB}"/>
              </a:ext>
            </a:extLst>
          </p:cNvPr>
          <p:cNvSpPr>
            <a:spLocks noGrp="1"/>
          </p:cNvSpPr>
          <p:nvPr>
            <p:ph type="title"/>
          </p:nvPr>
        </p:nvSpPr>
        <p:spPr/>
        <p:txBody>
          <a:bodyPr/>
          <a:lstStyle/>
          <a:p>
            <a:r>
              <a:rPr lang="fi-FI" dirty="0"/>
              <a:t>Näin annat Yksilölle palautetta </a:t>
            </a:r>
          </a:p>
        </p:txBody>
      </p:sp>
      <p:sp>
        <p:nvSpPr>
          <p:cNvPr id="3" name="Sisällön paikkamerkki 2">
            <a:extLst>
              <a:ext uri="{FF2B5EF4-FFF2-40B4-BE49-F238E27FC236}">
                <a16:creationId xmlns:a16="http://schemas.microsoft.com/office/drawing/2014/main" id="{77FB16A1-5EDF-4D49-8065-9D6456573327}"/>
              </a:ext>
            </a:extLst>
          </p:cNvPr>
          <p:cNvSpPr>
            <a:spLocks noGrp="1"/>
          </p:cNvSpPr>
          <p:nvPr>
            <p:ph idx="1"/>
          </p:nvPr>
        </p:nvSpPr>
        <p:spPr/>
        <p:txBody>
          <a:bodyPr/>
          <a:lstStyle/>
          <a:p>
            <a:r>
              <a:rPr lang="fi-FI" dirty="0"/>
              <a:t>1. Tarkkaile hetken aikaa suoritusta ja pyri löytämään isoin oikeaa suoritustapaa haittaava tekijä </a:t>
            </a:r>
          </a:p>
          <a:p>
            <a:r>
              <a:rPr lang="fi-FI" dirty="0"/>
              <a:t>2. Näytä malli, kuinka harrastaja nyt tekee ja tämän jälkeen malli oikeasta suorituksesta. Kysy huomaako tämä eron.</a:t>
            </a:r>
          </a:p>
          <a:p>
            <a:r>
              <a:rPr lang="fi-FI" dirty="0"/>
              <a:t>3. Pyydä harrastajaa jatkamaan harjoittelua ja kiinnitä huomio edelleen samaan asiaan.</a:t>
            </a:r>
          </a:p>
          <a:p>
            <a:r>
              <a:rPr lang="fi-FI" dirty="0"/>
              <a:t>4. Kehu välittömästi, jos oikea suoritus onnistuu. ”Hyvä! Nyt tukijalka kääntyi riittävästi.”</a:t>
            </a:r>
          </a:p>
          <a:p>
            <a:r>
              <a:rPr lang="fi-FI" dirty="0"/>
              <a:t>5. Anna harrastajan keskittyä rauhassa uuteen liikemalliin ennen kuin annat uuden huomion </a:t>
            </a:r>
          </a:p>
        </p:txBody>
      </p:sp>
    </p:spTree>
    <p:extLst>
      <p:ext uri="{BB962C8B-B14F-4D97-AF65-F5344CB8AC3E}">
        <p14:creationId xmlns:p14="http://schemas.microsoft.com/office/powerpoint/2010/main" val="185650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4B0CF5-0E4B-473A-94BB-F3D86D806ED4}"/>
              </a:ext>
            </a:extLst>
          </p:cNvPr>
          <p:cNvSpPr>
            <a:spLocks noGrp="1"/>
          </p:cNvSpPr>
          <p:nvPr>
            <p:ph type="title"/>
          </p:nvPr>
        </p:nvSpPr>
        <p:spPr/>
        <p:txBody>
          <a:bodyPr>
            <a:normAutofit fontScale="90000"/>
          </a:bodyPr>
          <a:lstStyle/>
          <a:p>
            <a:r>
              <a:rPr lang="fi-FI" dirty="0"/>
              <a:t>Näin annat urheilijalle tai pidemmälle edistyneelle harrastajalle palautetta </a:t>
            </a:r>
          </a:p>
        </p:txBody>
      </p:sp>
      <p:sp>
        <p:nvSpPr>
          <p:cNvPr id="3" name="Sisällön paikkamerkki 2">
            <a:extLst>
              <a:ext uri="{FF2B5EF4-FFF2-40B4-BE49-F238E27FC236}">
                <a16:creationId xmlns:a16="http://schemas.microsoft.com/office/drawing/2014/main" id="{B3EE6D95-B78E-4AB3-8C1B-41AA01686D3F}"/>
              </a:ext>
            </a:extLst>
          </p:cNvPr>
          <p:cNvSpPr>
            <a:spLocks noGrp="1"/>
          </p:cNvSpPr>
          <p:nvPr>
            <p:ph idx="1"/>
          </p:nvPr>
        </p:nvSpPr>
        <p:spPr/>
        <p:txBody>
          <a:bodyPr/>
          <a:lstStyle/>
          <a:p>
            <a:r>
              <a:rPr lang="fi-FI" dirty="0"/>
              <a:t>1. Pyydä urheilijaa tekemään toivottu suorite ja tarkkaile </a:t>
            </a:r>
          </a:p>
          <a:p>
            <a:r>
              <a:rPr lang="fi-FI" dirty="0"/>
              <a:t>2. Suorituksen jälkeen anna urheilijan hetki pohtia suoritusta </a:t>
            </a:r>
          </a:p>
          <a:p>
            <a:r>
              <a:rPr lang="fi-FI" dirty="0"/>
              <a:t>3. Kysy, miten suoritus meni omasta mielestä? Painota niitä elementtejä ja huomiota, joita ko. harjoituksessa harjoitellaan. </a:t>
            </a:r>
          </a:p>
          <a:p>
            <a:r>
              <a:rPr lang="fi-FI" dirty="0"/>
              <a:t>4. Anna omat huomiosi suorituksesta. Anna palautetta sekä onnistuneista asioista että korjattavista asioista. </a:t>
            </a:r>
          </a:p>
          <a:p>
            <a:r>
              <a:rPr lang="fi-FI" dirty="0"/>
              <a:t>5. Pyydä tekemään suoritus uudestaan ja korosta huomion kohdistamista toivottuun asiaan. </a:t>
            </a:r>
          </a:p>
        </p:txBody>
      </p:sp>
    </p:spTree>
    <p:extLst>
      <p:ext uri="{BB962C8B-B14F-4D97-AF65-F5344CB8AC3E}">
        <p14:creationId xmlns:p14="http://schemas.microsoft.com/office/powerpoint/2010/main" val="1539853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148348-9719-4E8B-9AAE-2EFC29144299}"/>
              </a:ext>
            </a:extLst>
          </p:cNvPr>
          <p:cNvSpPr>
            <a:spLocks noGrp="1"/>
          </p:cNvSpPr>
          <p:nvPr>
            <p:ph type="title"/>
          </p:nvPr>
        </p:nvSpPr>
        <p:spPr/>
        <p:txBody>
          <a:bodyPr/>
          <a:lstStyle/>
          <a:p>
            <a:r>
              <a:rPr lang="fi-FI" dirty="0"/>
              <a:t>Tehtävä </a:t>
            </a:r>
          </a:p>
        </p:txBody>
      </p:sp>
      <p:sp>
        <p:nvSpPr>
          <p:cNvPr id="3" name="Sisällön paikkamerkki 2">
            <a:extLst>
              <a:ext uri="{FF2B5EF4-FFF2-40B4-BE49-F238E27FC236}">
                <a16:creationId xmlns:a16="http://schemas.microsoft.com/office/drawing/2014/main" id="{E4F9131A-9558-45FC-8157-74D0F88FE8D0}"/>
              </a:ext>
            </a:extLst>
          </p:cNvPr>
          <p:cNvSpPr>
            <a:spLocks noGrp="1"/>
          </p:cNvSpPr>
          <p:nvPr>
            <p:ph idx="1"/>
          </p:nvPr>
        </p:nvSpPr>
        <p:spPr/>
        <p:txBody>
          <a:bodyPr/>
          <a:lstStyle/>
          <a:p>
            <a:r>
              <a:rPr lang="fi-FI" dirty="0"/>
              <a:t>Pyri seuraavassa harjoituksessasi antamaan vähintään yksi konkreettinen palaute jokaiselle ryhmäsi harrastajalle. </a:t>
            </a:r>
          </a:p>
          <a:p>
            <a:r>
              <a:rPr lang="fi-FI" dirty="0"/>
              <a:t>Pohdi, miksi yksilöiden säännöllinen huomioiminen on tärkeää kehityksen kannalta. </a:t>
            </a:r>
          </a:p>
        </p:txBody>
      </p:sp>
    </p:spTree>
    <p:extLst>
      <p:ext uri="{BB962C8B-B14F-4D97-AF65-F5344CB8AC3E}">
        <p14:creationId xmlns:p14="http://schemas.microsoft.com/office/powerpoint/2010/main" val="199793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uorovärinen">
  <a:themeElements>
    <a:clrScheme name="Vuorovärinen">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Vuorovärinen">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uorovärinen">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15597</TotalTime>
  <Words>416</Words>
  <Application>Microsoft Office PowerPoint</Application>
  <PresentationFormat>Laajakuva</PresentationFormat>
  <Paragraphs>39</Paragraphs>
  <Slides>8</Slides>
  <Notes>1</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8</vt:i4>
      </vt:variant>
    </vt:vector>
  </HeadingPairs>
  <TitlesOfParts>
    <vt:vector size="14" baseType="lpstr">
      <vt:lpstr>Amplitude Bold</vt:lpstr>
      <vt:lpstr>Amplitude Medium</vt:lpstr>
      <vt:lpstr>Amplitude Ultra</vt:lpstr>
      <vt:lpstr>Calibri</vt:lpstr>
      <vt:lpstr>Wingdings</vt:lpstr>
      <vt:lpstr>Vuorovärinen</vt:lpstr>
      <vt:lpstr>PowerPoint-esitys</vt:lpstr>
      <vt:lpstr>PowerPoint-esitys</vt:lpstr>
      <vt:lpstr>Taitojen oppimisen ja edistymisen kannalta harrastajan on tärkeää saada palautetta suorituksestaan. Miten palautetta tulisi antaa?</vt:lpstr>
      <vt:lpstr>Palautteenannon periaatteita</vt:lpstr>
      <vt:lpstr>Näin annat ryhmälle palautetta </vt:lpstr>
      <vt:lpstr>Näin annat Yksilölle palautetta </vt:lpstr>
      <vt:lpstr>Näin annat urheilijalle tai pidemmälle edistyneelle harrastajalle palautetta </vt:lpstr>
      <vt:lpstr>Tehtävä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sampo pajulampi</dc:creator>
  <cp:lastModifiedBy>Pauli Raivio</cp:lastModifiedBy>
  <cp:revision>69</cp:revision>
  <dcterms:created xsi:type="dcterms:W3CDTF">2020-03-02T12:41:37Z</dcterms:created>
  <dcterms:modified xsi:type="dcterms:W3CDTF">2021-06-10T08:34:13Z</dcterms:modified>
</cp:coreProperties>
</file>